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8.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70" r:id="rId3"/>
    <p:sldId id="658" r:id="rId4"/>
    <p:sldId id="659" r:id="rId5"/>
    <p:sldId id="614" r:id="rId6"/>
    <p:sldId id="569" r:id="rId7"/>
    <p:sldId id="630" r:id="rId8"/>
    <p:sldId id="615" r:id="rId9"/>
    <p:sldId id="642" r:id="rId10"/>
    <p:sldId id="643" r:id="rId11"/>
    <p:sldId id="644" r:id="rId12"/>
    <p:sldId id="645" r:id="rId13"/>
    <p:sldId id="646" r:id="rId14"/>
    <p:sldId id="647" r:id="rId15"/>
    <p:sldId id="649" r:id="rId16"/>
    <p:sldId id="650" r:id="rId17"/>
    <p:sldId id="662" r:id="rId18"/>
    <p:sldId id="648" r:id="rId19"/>
    <p:sldId id="661" r:id="rId20"/>
    <p:sldId id="616" r:id="rId21"/>
    <p:sldId id="617" r:id="rId22"/>
    <p:sldId id="657" r:id="rId23"/>
    <p:sldId id="618" r:id="rId24"/>
    <p:sldId id="619" r:id="rId25"/>
    <p:sldId id="620" r:id="rId26"/>
    <p:sldId id="621" r:id="rId27"/>
    <p:sldId id="651" r:id="rId28"/>
    <p:sldId id="653" r:id="rId29"/>
    <p:sldId id="663" r:id="rId30"/>
    <p:sldId id="664" r:id="rId31"/>
    <p:sldId id="665" r:id="rId32"/>
    <p:sldId id="666" r:id="rId33"/>
    <p:sldId id="667" r:id="rId34"/>
    <p:sldId id="668"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15"/>
    <p:restoredTop sz="87566"/>
  </p:normalViewPr>
  <p:slideViewPr>
    <p:cSldViewPr snapToGrid="0" snapToObjects="1">
      <p:cViewPr varScale="1">
        <p:scale>
          <a:sx n="122" d="100"/>
          <a:sy n="122" d="100"/>
        </p:scale>
        <p:origin x="232" y="5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A08560-D411-F740-AE1F-60A2E9ED51B2}" type="datetimeFigureOut">
              <a:rPr lang="en-US" smtClean="0"/>
              <a:t>2/16/21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272E8C-6A6C-B94C-9423-6841DE920A74}" type="slidenum">
              <a:rPr lang="en-US" smtClean="0"/>
              <a:t>‹#›</a:t>
            </a:fld>
            <a:endParaRPr lang="en-US"/>
          </a:p>
        </p:txBody>
      </p:sp>
    </p:spTree>
    <p:extLst>
      <p:ext uri="{BB962C8B-B14F-4D97-AF65-F5344CB8AC3E}">
        <p14:creationId xmlns:p14="http://schemas.microsoft.com/office/powerpoint/2010/main" val="225963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272E8C-6A6C-B94C-9423-6841DE920A74}" type="slidenum">
              <a:rPr lang="en-US" smtClean="0"/>
              <a:t>1</a:t>
            </a:fld>
            <a:endParaRPr lang="en-US"/>
          </a:p>
        </p:txBody>
      </p:sp>
    </p:spTree>
    <p:extLst>
      <p:ext uri="{BB962C8B-B14F-4D97-AF65-F5344CB8AC3E}">
        <p14:creationId xmlns:p14="http://schemas.microsoft.com/office/powerpoint/2010/main" val="2058028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272E8C-6A6C-B94C-9423-6841DE920A74}" type="slidenum">
              <a:rPr lang="en-US" smtClean="0"/>
              <a:t>16</a:t>
            </a:fld>
            <a:endParaRPr lang="en-US"/>
          </a:p>
        </p:txBody>
      </p:sp>
    </p:spTree>
    <p:extLst>
      <p:ext uri="{BB962C8B-B14F-4D97-AF65-F5344CB8AC3E}">
        <p14:creationId xmlns:p14="http://schemas.microsoft.com/office/powerpoint/2010/main" val="3126658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272E8C-6A6C-B94C-9423-6841DE920A74}" type="slidenum">
              <a:rPr lang="en-US" smtClean="0"/>
              <a:t>17</a:t>
            </a:fld>
            <a:endParaRPr lang="en-US"/>
          </a:p>
        </p:txBody>
      </p:sp>
    </p:spTree>
    <p:extLst>
      <p:ext uri="{BB962C8B-B14F-4D97-AF65-F5344CB8AC3E}">
        <p14:creationId xmlns:p14="http://schemas.microsoft.com/office/powerpoint/2010/main" val="14302673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272E8C-6A6C-B94C-9423-6841DE920A74}" type="slidenum">
              <a:rPr lang="en-US" smtClean="0"/>
              <a:t>18</a:t>
            </a:fld>
            <a:endParaRPr lang="en-US"/>
          </a:p>
        </p:txBody>
      </p:sp>
    </p:spTree>
    <p:extLst>
      <p:ext uri="{BB962C8B-B14F-4D97-AF65-F5344CB8AC3E}">
        <p14:creationId xmlns:p14="http://schemas.microsoft.com/office/powerpoint/2010/main" val="3153525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272E8C-6A6C-B94C-9423-6841DE920A74}" type="slidenum">
              <a:rPr lang="en-US" smtClean="0"/>
              <a:t>19</a:t>
            </a:fld>
            <a:endParaRPr lang="en-US"/>
          </a:p>
        </p:txBody>
      </p:sp>
    </p:spTree>
    <p:extLst>
      <p:ext uri="{BB962C8B-B14F-4D97-AF65-F5344CB8AC3E}">
        <p14:creationId xmlns:p14="http://schemas.microsoft.com/office/powerpoint/2010/main" val="3156842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272E8C-6A6C-B94C-9423-6841DE920A74}" type="slidenum">
              <a:rPr lang="en-US" smtClean="0"/>
              <a:t>20</a:t>
            </a:fld>
            <a:endParaRPr lang="en-US"/>
          </a:p>
        </p:txBody>
      </p:sp>
    </p:spTree>
    <p:extLst>
      <p:ext uri="{BB962C8B-B14F-4D97-AF65-F5344CB8AC3E}">
        <p14:creationId xmlns:p14="http://schemas.microsoft.com/office/powerpoint/2010/main" val="6086934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272E8C-6A6C-B94C-9423-6841DE920A74}" type="slidenum">
              <a:rPr lang="en-US" smtClean="0"/>
              <a:t>21</a:t>
            </a:fld>
            <a:endParaRPr lang="en-US"/>
          </a:p>
        </p:txBody>
      </p:sp>
    </p:spTree>
    <p:extLst>
      <p:ext uri="{BB962C8B-B14F-4D97-AF65-F5344CB8AC3E}">
        <p14:creationId xmlns:p14="http://schemas.microsoft.com/office/powerpoint/2010/main" val="36904289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272E8C-6A6C-B94C-9423-6841DE920A74}" type="slidenum">
              <a:rPr lang="en-US" smtClean="0"/>
              <a:t>22</a:t>
            </a:fld>
            <a:endParaRPr lang="en-US"/>
          </a:p>
        </p:txBody>
      </p:sp>
    </p:spTree>
    <p:extLst>
      <p:ext uri="{BB962C8B-B14F-4D97-AF65-F5344CB8AC3E}">
        <p14:creationId xmlns:p14="http://schemas.microsoft.com/office/powerpoint/2010/main" val="36994537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272E8C-6A6C-B94C-9423-6841DE920A74}" type="slidenum">
              <a:rPr lang="en-US" smtClean="0"/>
              <a:t>23</a:t>
            </a:fld>
            <a:endParaRPr lang="en-US"/>
          </a:p>
        </p:txBody>
      </p:sp>
    </p:spTree>
    <p:extLst>
      <p:ext uri="{BB962C8B-B14F-4D97-AF65-F5344CB8AC3E}">
        <p14:creationId xmlns:p14="http://schemas.microsoft.com/office/powerpoint/2010/main" val="8267275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272E8C-6A6C-B94C-9423-6841DE920A74}" type="slidenum">
              <a:rPr lang="en-US" smtClean="0"/>
              <a:t>24</a:t>
            </a:fld>
            <a:endParaRPr lang="en-US"/>
          </a:p>
        </p:txBody>
      </p:sp>
    </p:spTree>
    <p:extLst>
      <p:ext uri="{BB962C8B-B14F-4D97-AF65-F5344CB8AC3E}">
        <p14:creationId xmlns:p14="http://schemas.microsoft.com/office/powerpoint/2010/main" val="472822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272E8C-6A6C-B94C-9423-6841DE920A74}" type="slidenum">
              <a:rPr lang="en-US" smtClean="0"/>
              <a:t>25</a:t>
            </a:fld>
            <a:endParaRPr lang="en-US"/>
          </a:p>
        </p:txBody>
      </p:sp>
    </p:spTree>
    <p:extLst>
      <p:ext uri="{BB962C8B-B14F-4D97-AF65-F5344CB8AC3E}">
        <p14:creationId xmlns:p14="http://schemas.microsoft.com/office/powerpoint/2010/main" val="873352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272E8C-6A6C-B94C-9423-6841DE920A74}" type="slidenum">
              <a:rPr lang="en-US" smtClean="0"/>
              <a:t>7</a:t>
            </a:fld>
            <a:endParaRPr lang="en-US"/>
          </a:p>
        </p:txBody>
      </p:sp>
    </p:spTree>
    <p:extLst>
      <p:ext uri="{BB962C8B-B14F-4D97-AF65-F5344CB8AC3E}">
        <p14:creationId xmlns:p14="http://schemas.microsoft.com/office/powerpoint/2010/main" val="30271688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272E8C-6A6C-B94C-9423-6841DE920A74}" type="slidenum">
              <a:rPr lang="en-US" smtClean="0"/>
              <a:t>26</a:t>
            </a:fld>
            <a:endParaRPr lang="en-US"/>
          </a:p>
        </p:txBody>
      </p:sp>
    </p:spTree>
    <p:extLst>
      <p:ext uri="{BB962C8B-B14F-4D97-AF65-F5344CB8AC3E}">
        <p14:creationId xmlns:p14="http://schemas.microsoft.com/office/powerpoint/2010/main" val="15489698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272E8C-6A6C-B94C-9423-6841DE920A74}" type="slidenum">
              <a:rPr lang="en-US" smtClean="0"/>
              <a:t>27</a:t>
            </a:fld>
            <a:endParaRPr lang="en-US"/>
          </a:p>
        </p:txBody>
      </p:sp>
    </p:spTree>
    <p:extLst>
      <p:ext uri="{BB962C8B-B14F-4D97-AF65-F5344CB8AC3E}">
        <p14:creationId xmlns:p14="http://schemas.microsoft.com/office/powerpoint/2010/main" val="25613203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272E8C-6A6C-B94C-9423-6841DE920A74}" type="slidenum">
              <a:rPr lang="en-US" smtClean="0"/>
              <a:t>28</a:t>
            </a:fld>
            <a:endParaRPr lang="en-US"/>
          </a:p>
        </p:txBody>
      </p:sp>
    </p:spTree>
    <p:extLst>
      <p:ext uri="{BB962C8B-B14F-4D97-AF65-F5344CB8AC3E}">
        <p14:creationId xmlns:p14="http://schemas.microsoft.com/office/powerpoint/2010/main" val="31881901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272E8C-6A6C-B94C-9423-6841DE920A74}" type="slidenum">
              <a:rPr lang="en-US" smtClean="0"/>
              <a:t>29</a:t>
            </a:fld>
            <a:endParaRPr lang="en-US"/>
          </a:p>
        </p:txBody>
      </p:sp>
    </p:spTree>
    <p:extLst>
      <p:ext uri="{BB962C8B-B14F-4D97-AF65-F5344CB8AC3E}">
        <p14:creationId xmlns:p14="http://schemas.microsoft.com/office/powerpoint/2010/main" val="21814427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272E8C-6A6C-B94C-9423-6841DE920A74}" type="slidenum">
              <a:rPr lang="en-US" smtClean="0"/>
              <a:t>30</a:t>
            </a:fld>
            <a:endParaRPr lang="en-US"/>
          </a:p>
        </p:txBody>
      </p:sp>
    </p:spTree>
    <p:extLst>
      <p:ext uri="{BB962C8B-B14F-4D97-AF65-F5344CB8AC3E}">
        <p14:creationId xmlns:p14="http://schemas.microsoft.com/office/powerpoint/2010/main" val="39608299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272E8C-6A6C-B94C-9423-6841DE920A74}" type="slidenum">
              <a:rPr lang="en-US" smtClean="0"/>
              <a:t>31</a:t>
            </a:fld>
            <a:endParaRPr lang="en-US"/>
          </a:p>
        </p:txBody>
      </p:sp>
    </p:spTree>
    <p:extLst>
      <p:ext uri="{BB962C8B-B14F-4D97-AF65-F5344CB8AC3E}">
        <p14:creationId xmlns:p14="http://schemas.microsoft.com/office/powerpoint/2010/main" val="26343136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272E8C-6A6C-B94C-9423-6841DE920A74}" type="slidenum">
              <a:rPr lang="en-US" smtClean="0"/>
              <a:t>32</a:t>
            </a:fld>
            <a:endParaRPr lang="en-US"/>
          </a:p>
        </p:txBody>
      </p:sp>
    </p:spTree>
    <p:extLst>
      <p:ext uri="{BB962C8B-B14F-4D97-AF65-F5344CB8AC3E}">
        <p14:creationId xmlns:p14="http://schemas.microsoft.com/office/powerpoint/2010/main" val="836618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272E8C-6A6C-B94C-9423-6841DE920A74}" type="slidenum">
              <a:rPr lang="en-US" smtClean="0"/>
              <a:t>33</a:t>
            </a:fld>
            <a:endParaRPr lang="en-US"/>
          </a:p>
        </p:txBody>
      </p:sp>
    </p:spTree>
    <p:extLst>
      <p:ext uri="{BB962C8B-B14F-4D97-AF65-F5344CB8AC3E}">
        <p14:creationId xmlns:p14="http://schemas.microsoft.com/office/powerpoint/2010/main" val="20416894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272E8C-6A6C-B94C-9423-6841DE920A74}" type="slidenum">
              <a:rPr lang="en-US" smtClean="0"/>
              <a:t>34</a:t>
            </a:fld>
            <a:endParaRPr lang="en-US"/>
          </a:p>
        </p:txBody>
      </p:sp>
    </p:spTree>
    <p:extLst>
      <p:ext uri="{BB962C8B-B14F-4D97-AF65-F5344CB8AC3E}">
        <p14:creationId xmlns:p14="http://schemas.microsoft.com/office/powerpoint/2010/main" val="1566573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272E8C-6A6C-B94C-9423-6841DE920A74}" type="slidenum">
              <a:rPr lang="en-US" smtClean="0"/>
              <a:t>9</a:t>
            </a:fld>
            <a:endParaRPr lang="en-US"/>
          </a:p>
        </p:txBody>
      </p:sp>
    </p:spTree>
    <p:extLst>
      <p:ext uri="{BB962C8B-B14F-4D97-AF65-F5344CB8AC3E}">
        <p14:creationId xmlns:p14="http://schemas.microsoft.com/office/powerpoint/2010/main" val="173969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272E8C-6A6C-B94C-9423-6841DE920A74}" type="slidenum">
              <a:rPr lang="en-US" smtClean="0"/>
              <a:t>10</a:t>
            </a:fld>
            <a:endParaRPr lang="en-US"/>
          </a:p>
        </p:txBody>
      </p:sp>
    </p:spTree>
    <p:extLst>
      <p:ext uri="{BB962C8B-B14F-4D97-AF65-F5344CB8AC3E}">
        <p14:creationId xmlns:p14="http://schemas.microsoft.com/office/powerpoint/2010/main" val="804647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272E8C-6A6C-B94C-9423-6841DE920A74}" type="slidenum">
              <a:rPr lang="en-US" smtClean="0"/>
              <a:t>11</a:t>
            </a:fld>
            <a:endParaRPr lang="en-US"/>
          </a:p>
        </p:txBody>
      </p:sp>
    </p:spTree>
    <p:extLst>
      <p:ext uri="{BB962C8B-B14F-4D97-AF65-F5344CB8AC3E}">
        <p14:creationId xmlns:p14="http://schemas.microsoft.com/office/powerpoint/2010/main" val="3174303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272E8C-6A6C-B94C-9423-6841DE920A74}" type="slidenum">
              <a:rPr lang="en-US" smtClean="0"/>
              <a:t>12</a:t>
            </a:fld>
            <a:endParaRPr lang="en-US"/>
          </a:p>
        </p:txBody>
      </p:sp>
    </p:spTree>
    <p:extLst>
      <p:ext uri="{BB962C8B-B14F-4D97-AF65-F5344CB8AC3E}">
        <p14:creationId xmlns:p14="http://schemas.microsoft.com/office/powerpoint/2010/main" val="2944005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272E8C-6A6C-B94C-9423-6841DE920A74}" type="slidenum">
              <a:rPr lang="en-US" smtClean="0"/>
              <a:t>13</a:t>
            </a:fld>
            <a:endParaRPr lang="en-US"/>
          </a:p>
        </p:txBody>
      </p:sp>
    </p:spTree>
    <p:extLst>
      <p:ext uri="{BB962C8B-B14F-4D97-AF65-F5344CB8AC3E}">
        <p14:creationId xmlns:p14="http://schemas.microsoft.com/office/powerpoint/2010/main" val="3945023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a:t>
            </a:r>
          </a:p>
          <a:p>
            <a:endParaRPr lang="en-US" dirty="0"/>
          </a:p>
          <a:p>
            <a:r>
              <a:rPr lang="en-US" dirty="0"/>
              <a:t>CS188 </a:t>
            </a:r>
            <a:r>
              <a:rPr lang="en-US" dirty="0" err="1"/>
              <a:t>javascript</a:t>
            </a:r>
            <a:r>
              <a:rPr lang="en-US" dirty="0"/>
              <a:t> demos -&gt; source -&gt; exercises -&gt; </a:t>
            </a:r>
            <a:r>
              <a:rPr lang="en-US" dirty="0" err="1"/>
              <a:t>csps</a:t>
            </a:r>
            <a:r>
              <a:rPr lang="en-US" dirty="0"/>
              <a:t> -&gt; CSPs demos -&gt; CSPs </a:t>
            </a:r>
            <a:r>
              <a:rPr lang="en-US" dirty="0" err="1"/>
              <a:t>demos.html</a:t>
            </a:r>
            <a:endParaRPr lang="en-US" dirty="0"/>
          </a:p>
          <a:p>
            <a:endParaRPr lang="en-US" dirty="0"/>
          </a:p>
          <a:p>
            <a:r>
              <a:rPr lang="en-US" dirty="0"/>
              <a:t>Settings:</a:t>
            </a:r>
          </a:p>
          <a:p>
            <a:r>
              <a:rPr lang="en-US" dirty="0"/>
              <a:t>Graph =</a:t>
            </a:r>
            <a:r>
              <a:rPr lang="en-US" baseline="0" dirty="0"/>
              <a:t> Complex</a:t>
            </a:r>
          </a:p>
          <a:p>
            <a:r>
              <a:rPr lang="en-US" baseline="0" dirty="0"/>
              <a:t>Algorithm = Backtracking</a:t>
            </a:r>
          </a:p>
          <a:p>
            <a:r>
              <a:rPr lang="en-US" baseline="0" dirty="0"/>
              <a:t>Ordering = MRV </a:t>
            </a:r>
          </a:p>
          <a:p>
            <a:endParaRPr lang="en-US" dirty="0"/>
          </a:p>
        </p:txBody>
      </p:sp>
      <p:sp>
        <p:nvSpPr>
          <p:cNvPr id="4" name="Slide Number Placeholder 3"/>
          <p:cNvSpPr>
            <a:spLocks noGrp="1"/>
          </p:cNvSpPr>
          <p:nvPr>
            <p:ph type="sldNum" sz="quarter" idx="5"/>
          </p:nvPr>
        </p:nvSpPr>
        <p:spPr/>
        <p:txBody>
          <a:bodyPr/>
          <a:lstStyle/>
          <a:p>
            <a:fld id="{DE272E8C-6A6C-B94C-9423-6841DE920A74}" type="slidenum">
              <a:rPr lang="en-US" smtClean="0"/>
              <a:t>14</a:t>
            </a:fld>
            <a:endParaRPr lang="en-US"/>
          </a:p>
        </p:txBody>
      </p:sp>
    </p:spTree>
    <p:extLst>
      <p:ext uri="{BB962C8B-B14F-4D97-AF65-F5344CB8AC3E}">
        <p14:creationId xmlns:p14="http://schemas.microsoft.com/office/powerpoint/2010/main" val="1767490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272E8C-6A6C-B94C-9423-6841DE920A74}" type="slidenum">
              <a:rPr lang="en-US" smtClean="0"/>
              <a:t>15</a:t>
            </a:fld>
            <a:endParaRPr lang="en-US"/>
          </a:p>
        </p:txBody>
      </p:sp>
    </p:spTree>
    <p:extLst>
      <p:ext uri="{BB962C8B-B14F-4D97-AF65-F5344CB8AC3E}">
        <p14:creationId xmlns:p14="http://schemas.microsoft.com/office/powerpoint/2010/main" val="9026378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91199-831D-3D49-B8F6-D8C1EC924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C6F153-4F38-9048-8C81-3F04838AA0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6D3C31C2-1DB6-E346-9619-891CC83D5848}"/>
              </a:ext>
            </a:extLst>
          </p:cNvPr>
          <p:cNvSpPr>
            <a:spLocks noGrp="1"/>
          </p:cNvSpPr>
          <p:nvPr>
            <p:ph type="ftr" sz="quarter" idx="11"/>
          </p:nvPr>
        </p:nvSpPr>
        <p:spPr/>
        <p:txBody>
          <a:bodyPr/>
          <a:lstStyle/>
          <a:p>
            <a:r>
              <a:rPr lang="en-US" dirty="0"/>
              <a:t>CS 444 – Spring 2019</a:t>
            </a:r>
          </a:p>
        </p:txBody>
      </p:sp>
      <p:sp>
        <p:nvSpPr>
          <p:cNvPr id="6" name="Slide Number Placeholder 5">
            <a:extLst>
              <a:ext uri="{FF2B5EF4-FFF2-40B4-BE49-F238E27FC236}">
                <a16:creationId xmlns:a16="http://schemas.microsoft.com/office/drawing/2014/main" id="{3BD3CD05-7A0B-8A48-86C5-8AA2D32189BE}"/>
              </a:ext>
            </a:extLst>
          </p:cNvPr>
          <p:cNvSpPr>
            <a:spLocks noGrp="1"/>
          </p:cNvSpPr>
          <p:nvPr>
            <p:ph type="sldNum" sz="quarter" idx="12"/>
          </p:nvPr>
        </p:nvSpPr>
        <p:spPr/>
        <p:txBody>
          <a:bodyPr/>
          <a:lstStyle/>
          <a:p>
            <a:fld id="{2FBE9FE5-B1FE-D34A-9F6B-9382BD8E23AD}" type="slidenum">
              <a:rPr lang="en-US" smtClean="0"/>
              <a:t>‹#›</a:t>
            </a:fld>
            <a:endParaRPr lang="en-US" dirty="0"/>
          </a:p>
        </p:txBody>
      </p:sp>
      <p:pic>
        <p:nvPicPr>
          <p:cNvPr id="7" name="Picture 6">
            <a:extLst>
              <a:ext uri="{FF2B5EF4-FFF2-40B4-BE49-F238E27FC236}">
                <a16:creationId xmlns:a16="http://schemas.microsoft.com/office/drawing/2014/main" id="{21885131-8546-5748-B5B3-C1F7EAA9812A}"/>
              </a:ext>
            </a:extLst>
          </p:cNvPr>
          <p:cNvPicPr>
            <a:picLocks noChangeAspect="1"/>
          </p:cNvPicPr>
          <p:nvPr userDrawn="1"/>
        </p:nvPicPr>
        <p:blipFill>
          <a:blip r:embed="rId2"/>
          <a:stretch>
            <a:fillRect/>
          </a:stretch>
        </p:blipFill>
        <p:spPr>
          <a:xfrm>
            <a:off x="0" y="6356350"/>
            <a:ext cx="2498169" cy="539444"/>
          </a:xfrm>
          <a:prstGeom prst="rect">
            <a:avLst/>
          </a:prstGeom>
        </p:spPr>
      </p:pic>
    </p:spTree>
    <p:extLst>
      <p:ext uri="{BB962C8B-B14F-4D97-AF65-F5344CB8AC3E}">
        <p14:creationId xmlns:p14="http://schemas.microsoft.com/office/powerpoint/2010/main" val="807674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B82C2-E18C-514E-86C3-261CFBD1BC9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09FC63-74B2-5F4D-A146-B1ABDDC52B2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2AA595-7E34-BD4B-B4F2-466C45CC92CF}"/>
              </a:ext>
            </a:extLst>
          </p:cNvPr>
          <p:cNvSpPr>
            <a:spLocks noGrp="1"/>
          </p:cNvSpPr>
          <p:nvPr>
            <p:ph type="dt" sz="half" idx="10"/>
          </p:nvPr>
        </p:nvSpPr>
        <p:spPr/>
        <p:txBody>
          <a:bodyPr/>
          <a:lstStyle/>
          <a:p>
            <a:fld id="{FA0851A9-3C6A-0F48-B8DC-4A34E0570A7E}" type="datetimeFigureOut">
              <a:rPr lang="en-US" smtClean="0"/>
              <a:t>2/16/21</a:t>
            </a:fld>
            <a:endParaRPr lang="en-US"/>
          </a:p>
        </p:txBody>
      </p:sp>
      <p:sp>
        <p:nvSpPr>
          <p:cNvPr id="5" name="Footer Placeholder 4">
            <a:extLst>
              <a:ext uri="{FF2B5EF4-FFF2-40B4-BE49-F238E27FC236}">
                <a16:creationId xmlns:a16="http://schemas.microsoft.com/office/drawing/2014/main" id="{13CC65BE-7BB6-9C47-934D-843C1E4811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E3FECF-BBEC-0F49-936B-E6569357F486}"/>
              </a:ext>
            </a:extLst>
          </p:cNvPr>
          <p:cNvSpPr>
            <a:spLocks noGrp="1"/>
          </p:cNvSpPr>
          <p:nvPr>
            <p:ph type="sldNum" sz="quarter" idx="12"/>
          </p:nvPr>
        </p:nvSpPr>
        <p:spPr/>
        <p:txBody>
          <a:bodyPr/>
          <a:lstStyle/>
          <a:p>
            <a:fld id="{2FBE9FE5-B1FE-D34A-9F6B-9382BD8E23AD}" type="slidenum">
              <a:rPr lang="en-US" smtClean="0"/>
              <a:t>‹#›</a:t>
            </a:fld>
            <a:endParaRPr lang="en-US"/>
          </a:p>
        </p:txBody>
      </p:sp>
    </p:spTree>
    <p:extLst>
      <p:ext uri="{BB962C8B-B14F-4D97-AF65-F5344CB8AC3E}">
        <p14:creationId xmlns:p14="http://schemas.microsoft.com/office/powerpoint/2010/main" val="2943120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6913-43DA-D74E-839F-4AFF7FD3241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8BB4CA5-EC5E-C043-AB42-4391E22F834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38A826-C806-B04F-A7BA-7F5D30AD9103}"/>
              </a:ext>
            </a:extLst>
          </p:cNvPr>
          <p:cNvSpPr>
            <a:spLocks noGrp="1"/>
          </p:cNvSpPr>
          <p:nvPr>
            <p:ph type="dt" sz="half" idx="10"/>
          </p:nvPr>
        </p:nvSpPr>
        <p:spPr/>
        <p:txBody>
          <a:bodyPr/>
          <a:lstStyle/>
          <a:p>
            <a:fld id="{FA0851A9-3C6A-0F48-B8DC-4A34E0570A7E}" type="datetimeFigureOut">
              <a:rPr lang="en-US" smtClean="0"/>
              <a:t>2/16/21</a:t>
            </a:fld>
            <a:endParaRPr lang="en-US"/>
          </a:p>
        </p:txBody>
      </p:sp>
      <p:sp>
        <p:nvSpPr>
          <p:cNvPr id="5" name="Footer Placeholder 4">
            <a:extLst>
              <a:ext uri="{FF2B5EF4-FFF2-40B4-BE49-F238E27FC236}">
                <a16:creationId xmlns:a16="http://schemas.microsoft.com/office/drawing/2014/main" id="{18D9C59F-1D00-5A4A-8B93-60214B985D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CE98FA-A542-C545-B085-795ECD143425}"/>
              </a:ext>
            </a:extLst>
          </p:cNvPr>
          <p:cNvSpPr>
            <a:spLocks noGrp="1"/>
          </p:cNvSpPr>
          <p:nvPr>
            <p:ph type="sldNum" sz="quarter" idx="12"/>
          </p:nvPr>
        </p:nvSpPr>
        <p:spPr/>
        <p:txBody>
          <a:bodyPr/>
          <a:lstStyle/>
          <a:p>
            <a:fld id="{2FBE9FE5-B1FE-D34A-9F6B-9382BD8E23AD}" type="slidenum">
              <a:rPr lang="en-US" smtClean="0"/>
              <a:t>‹#›</a:t>
            </a:fld>
            <a:endParaRPr lang="en-US"/>
          </a:p>
        </p:txBody>
      </p:sp>
    </p:spTree>
    <p:extLst>
      <p:ext uri="{BB962C8B-B14F-4D97-AF65-F5344CB8AC3E}">
        <p14:creationId xmlns:p14="http://schemas.microsoft.com/office/powerpoint/2010/main" val="2027289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059BC-8B79-554B-A086-AF561B54BE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E7467B-D11E-4E4D-B94C-E23F6AC3DD5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19733D76-A4A8-D94F-A421-92499B618F49}"/>
              </a:ext>
            </a:extLst>
          </p:cNvPr>
          <p:cNvSpPr>
            <a:spLocks noGrp="1"/>
          </p:cNvSpPr>
          <p:nvPr>
            <p:ph type="ftr" sz="quarter" idx="11"/>
          </p:nvPr>
        </p:nvSpPr>
        <p:spPr/>
        <p:txBody>
          <a:bodyPr/>
          <a:lstStyle/>
          <a:p>
            <a:r>
              <a:rPr lang="en-US" dirty="0"/>
              <a:t>CS 444 – Spring 2019</a:t>
            </a:r>
          </a:p>
        </p:txBody>
      </p:sp>
      <p:sp>
        <p:nvSpPr>
          <p:cNvPr id="6" name="Slide Number Placeholder 5">
            <a:extLst>
              <a:ext uri="{FF2B5EF4-FFF2-40B4-BE49-F238E27FC236}">
                <a16:creationId xmlns:a16="http://schemas.microsoft.com/office/drawing/2014/main" id="{E35AEA21-96BB-8047-B66D-AF08A7AC02D5}"/>
              </a:ext>
            </a:extLst>
          </p:cNvPr>
          <p:cNvSpPr>
            <a:spLocks noGrp="1"/>
          </p:cNvSpPr>
          <p:nvPr>
            <p:ph type="sldNum" sz="quarter" idx="12"/>
          </p:nvPr>
        </p:nvSpPr>
        <p:spPr/>
        <p:txBody>
          <a:bodyPr/>
          <a:lstStyle/>
          <a:p>
            <a:fld id="{2FBE9FE5-B1FE-D34A-9F6B-9382BD8E23AD}" type="slidenum">
              <a:rPr lang="en-US" smtClean="0"/>
              <a:t>‹#›</a:t>
            </a:fld>
            <a:endParaRPr lang="en-US"/>
          </a:p>
        </p:txBody>
      </p:sp>
      <p:pic>
        <p:nvPicPr>
          <p:cNvPr id="7" name="Picture 6">
            <a:extLst>
              <a:ext uri="{FF2B5EF4-FFF2-40B4-BE49-F238E27FC236}">
                <a16:creationId xmlns:a16="http://schemas.microsoft.com/office/drawing/2014/main" id="{2FDB9B81-DCEE-5043-A152-67414DBF08E0}"/>
              </a:ext>
            </a:extLst>
          </p:cNvPr>
          <p:cNvPicPr>
            <a:picLocks noChangeAspect="1"/>
          </p:cNvPicPr>
          <p:nvPr userDrawn="1"/>
        </p:nvPicPr>
        <p:blipFill>
          <a:blip r:embed="rId2"/>
          <a:stretch>
            <a:fillRect/>
          </a:stretch>
        </p:blipFill>
        <p:spPr>
          <a:xfrm>
            <a:off x="0" y="6356350"/>
            <a:ext cx="2498169" cy="539444"/>
          </a:xfrm>
          <a:prstGeom prst="rect">
            <a:avLst/>
          </a:prstGeom>
        </p:spPr>
      </p:pic>
    </p:spTree>
    <p:extLst>
      <p:ext uri="{BB962C8B-B14F-4D97-AF65-F5344CB8AC3E}">
        <p14:creationId xmlns:p14="http://schemas.microsoft.com/office/powerpoint/2010/main" val="865234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61E66-5440-A84B-AF4E-3E58A430919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F4414DB-D92B-9840-A4D7-B474FD7FA2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725CD5C-BBA1-6443-A582-EAC3E07E4015}"/>
              </a:ext>
            </a:extLst>
          </p:cNvPr>
          <p:cNvSpPr>
            <a:spLocks noGrp="1"/>
          </p:cNvSpPr>
          <p:nvPr>
            <p:ph type="dt" sz="half" idx="10"/>
          </p:nvPr>
        </p:nvSpPr>
        <p:spPr/>
        <p:txBody>
          <a:bodyPr/>
          <a:lstStyle/>
          <a:p>
            <a:fld id="{FA0851A9-3C6A-0F48-B8DC-4A34E0570A7E}" type="datetimeFigureOut">
              <a:rPr lang="en-US" smtClean="0"/>
              <a:t>2/16/21</a:t>
            </a:fld>
            <a:endParaRPr lang="en-US"/>
          </a:p>
        </p:txBody>
      </p:sp>
      <p:sp>
        <p:nvSpPr>
          <p:cNvPr id="5" name="Footer Placeholder 4">
            <a:extLst>
              <a:ext uri="{FF2B5EF4-FFF2-40B4-BE49-F238E27FC236}">
                <a16:creationId xmlns:a16="http://schemas.microsoft.com/office/drawing/2014/main" id="{A2922053-D721-B44D-9FAF-12CD486F7A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5ACD55-B47B-8543-968C-57C9AC4206C6}"/>
              </a:ext>
            </a:extLst>
          </p:cNvPr>
          <p:cNvSpPr>
            <a:spLocks noGrp="1"/>
          </p:cNvSpPr>
          <p:nvPr>
            <p:ph type="sldNum" sz="quarter" idx="12"/>
          </p:nvPr>
        </p:nvSpPr>
        <p:spPr/>
        <p:txBody>
          <a:bodyPr/>
          <a:lstStyle/>
          <a:p>
            <a:fld id="{2FBE9FE5-B1FE-D34A-9F6B-9382BD8E23AD}" type="slidenum">
              <a:rPr lang="en-US" smtClean="0"/>
              <a:t>‹#›</a:t>
            </a:fld>
            <a:endParaRPr lang="en-US"/>
          </a:p>
        </p:txBody>
      </p:sp>
    </p:spTree>
    <p:extLst>
      <p:ext uri="{BB962C8B-B14F-4D97-AF65-F5344CB8AC3E}">
        <p14:creationId xmlns:p14="http://schemas.microsoft.com/office/powerpoint/2010/main" val="464758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67078-6153-404A-ADCE-5223503D0A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352580-7BE5-B34F-8B12-F48FC1C36BC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6BBF12C-FA93-E84F-B487-32A9BB02A3C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134D947-60D8-2447-A843-BCE6E079895E}"/>
              </a:ext>
            </a:extLst>
          </p:cNvPr>
          <p:cNvSpPr>
            <a:spLocks noGrp="1"/>
          </p:cNvSpPr>
          <p:nvPr>
            <p:ph type="dt" sz="half" idx="10"/>
          </p:nvPr>
        </p:nvSpPr>
        <p:spPr/>
        <p:txBody>
          <a:bodyPr/>
          <a:lstStyle/>
          <a:p>
            <a:fld id="{FA0851A9-3C6A-0F48-B8DC-4A34E0570A7E}" type="datetimeFigureOut">
              <a:rPr lang="en-US" smtClean="0"/>
              <a:t>2/16/21</a:t>
            </a:fld>
            <a:endParaRPr lang="en-US"/>
          </a:p>
        </p:txBody>
      </p:sp>
      <p:sp>
        <p:nvSpPr>
          <p:cNvPr id="6" name="Footer Placeholder 5">
            <a:extLst>
              <a:ext uri="{FF2B5EF4-FFF2-40B4-BE49-F238E27FC236}">
                <a16:creationId xmlns:a16="http://schemas.microsoft.com/office/drawing/2014/main" id="{49057041-FF86-2F44-ACB1-6295A2E584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3F616A-2007-FD43-9042-99B222AD225F}"/>
              </a:ext>
            </a:extLst>
          </p:cNvPr>
          <p:cNvSpPr>
            <a:spLocks noGrp="1"/>
          </p:cNvSpPr>
          <p:nvPr>
            <p:ph type="sldNum" sz="quarter" idx="12"/>
          </p:nvPr>
        </p:nvSpPr>
        <p:spPr/>
        <p:txBody>
          <a:bodyPr/>
          <a:lstStyle/>
          <a:p>
            <a:fld id="{2FBE9FE5-B1FE-D34A-9F6B-9382BD8E23AD}" type="slidenum">
              <a:rPr lang="en-US" smtClean="0"/>
              <a:t>‹#›</a:t>
            </a:fld>
            <a:endParaRPr lang="en-US"/>
          </a:p>
        </p:txBody>
      </p:sp>
    </p:spTree>
    <p:extLst>
      <p:ext uri="{BB962C8B-B14F-4D97-AF65-F5344CB8AC3E}">
        <p14:creationId xmlns:p14="http://schemas.microsoft.com/office/powerpoint/2010/main" val="752342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FD63B-9ED2-9A49-87CC-99B2344E217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D5FDAF6-BF09-5145-A08B-C82C4B989D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606789E-A5B9-CD40-BD86-19C7A7B91CF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884A36-E126-9543-A28B-6A0890652E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EE2F21F-D3F3-D546-A0BC-D61CDBB8F7E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0C6C82-1813-5D4C-B602-A27D680041C0}"/>
              </a:ext>
            </a:extLst>
          </p:cNvPr>
          <p:cNvSpPr>
            <a:spLocks noGrp="1"/>
          </p:cNvSpPr>
          <p:nvPr>
            <p:ph type="dt" sz="half" idx="10"/>
          </p:nvPr>
        </p:nvSpPr>
        <p:spPr/>
        <p:txBody>
          <a:bodyPr/>
          <a:lstStyle/>
          <a:p>
            <a:fld id="{FA0851A9-3C6A-0F48-B8DC-4A34E0570A7E}" type="datetimeFigureOut">
              <a:rPr lang="en-US" smtClean="0"/>
              <a:t>2/16/21</a:t>
            </a:fld>
            <a:endParaRPr lang="en-US"/>
          </a:p>
        </p:txBody>
      </p:sp>
      <p:sp>
        <p:nvSpPr>
          <p:cNvPr id="8" name="Footer Placeholder 7">
            <a:extLst>
              <a:ext uri="{FF2B5EF4-FFF2-40B4-BE49-F238E27FC236}">
                <a16:creationId xmlns:a16="http://schemas.microsoft.com/office/drawing/2014/main" id="{44BE4171-468C-1F45-ABCC-5604503CA4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E86F036-6598-CA4A-995C-970BE99718D1}"/>
              </a:ext>
            </a:extLst>
          </p:cNvPr>
          <p:cNvSpPr>
            <a:spLocks noGrp="1"/>
          </p:cNvSpPr>
          <p:nvPr>
            <p:ph type="sldNum" sz="quarter" idx="12"/>
          </p:nvPr>
        </p:nvSpPr>
        <p:spPr/>
        <p:txBody>
          <a:bodyPr/>
          <a:lstStyle/>
          <a:p>
            <a:fld id="{2FBE9FE5-B1FE-D34A-9F6B-9382BD8E23AD}" type="slidenum">
              <a:rPr lang="en-US" smtClean="0"/>
              <a:t>‹#›</a:t>
            </a:fld>
            <a:endParaRPr lang="en-US"/>
          </a:p>
        </p:txBody>
      </p:sp>
    </p:spTree>
    <p:extLst>
      <p:ext uri="{BB962C8B-B14F-4D97-AF65-F5344CB8AC3E}">
        <p14:creationId xmlns:p14="http://schemas.microsoft.com/office/powerpoint/2010/main" val="23475594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52D19-BEAA-6545-9D84-AE244992B69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239399-390D-F04B-9DE5-525569EE3575}"/>
              </a:ext>
            </a:extLst>
          </p:cNvPr>
          <p:cNvSpPr>
            <a:spLocks noGrp="1"/>
          </p:cNvSpPr>
          <p:nvPr>
            <p:ph type="dt" sz="half" idx="10"/>
          </p:nvPr>
        </p:nvSpPr>
        <p:spPr/>
        <p:txBody>
          <a:bodyPr/>
          <a:lstStyle/>
          <a:p>
            <a:fld id="{FA0851A9-3C6A-0F48-B8DC-4A34E0570A7E}" type="datetimeFigureOut">
              <a:rPr lang="en-US" smtClean="0"/>
              <a:t>2/16/21</a:t>
            </a:fld>
            <a:endParaRPr lang="en-US"/>
          </a:p>
        </p:txBody>
      </p:sp>
      <p:sp>
        <p:nvSpPr>
          <p:cNvPr id="4" name="Footer Placeholder 3">
            <a:extLst>
              <a:ext uri="{FF2B5EF4-FFF2-40B4-BE49-F238E27FC236}">
                <a16:creationId xmlns:a16="http://schemas.microsoft.com/office/drawing/2014/main" id="{5E9E20C0-3A07-3040-9843-30DE883CFB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EEFC3B-6C47-F74D-9D39-B7A919D599FC}"/>
              </a:ext>
            </a:extLst>
          </p:cNvPr>
          <p:cNvSpPr>
            <a:spLocks noGrp="1"/>
          </p:cNvSpPr>
          <p:nvPr>
            <p:ph type="sldNum" sz="quarter" idx="12"/>
          </p:nvPr>
        </p:nvSpPr>
        <p:spPr/>
        <p:txBody>
          <a:bodyPr/>
          <a:lstStyle/>
          <a:p>
            <a:fld id="{2FBE9FE5-B1FE-D34A-9F6B-9382BD8E23AD}" type="slidenum">
              <a:rPr lang="en-US" smtClean="0"/>
              <a:t>‹#›</a:t>
            </a:fld>
            <a:endParaRPr lang="en-US"/>
          </a:p>
        </p:txBody>
      </p:sp>
    </p:spTree>
    <p:extLst>
      <p:ext uri="{BB962C8B-B14F-4D97-AF65-F5344CB8AC3E}">
        <p14:creationId xmlns:p14="http://schemas.microsoft.com/office/powerpoint/2010/main" val="763925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AAE581-8D96-6741-BD5F-25300590F677}"/>
              </a:ext>
            </a:extLst>
          </p:cNvPr>
          <p:cNvSpPr>
            <a:spLocks noGrp="1"/>
          </p:cNvSpPr>
          <p:nvPr>
            <p:ph type="dt" sz="half" idx="10"/>
          </p:nvPr>
        </p:nvSpPr>
        <p:spPr/>
        <p:txBody>
          <a:bodyPr/>
          <a:lstStyle/>
          <a:p>
            <a:fld id="{FA0851A9-3C6A-0F48-B8DC-4A34E0570A7E}" type="datetimeFigureOut">
              <a:rPr lang="en-US" smtClean="0"/>
              <a:t>2/16/21</a:t>
            </a:fld>
            <a:endParaRPr lang="en-US"/>
          </a:p>
        </p:txBody>
      </p:sp>
      <p:sp>
        <p:nvSpPr>
          <p:cNvPr id="3" name="Footer Placeholder 2">
            <a:extLst>
              <a:ext uri="{FF2B5EF4-FFF2-40B4-BE49-F238E27FC236}">
                <a16:creationId xmlns:a16="http://schemas.microsoft.com/office/drawing/2014/main" id="{F7FBBAB6-6200-4F41-97EA-103E55C99E9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31D92C-75B3-E541-B0E0-DC54E0B93554}"/>
              </a:ext>
            </a:extLst>
          </p:cNvPr>
          <p:cNvSpPr>
            <a:spLocks noGrp="1"/>
          </p:cNvSpPr>
          <p:nvPr>
            <p:ph type="sldNum" sz="quarter" idx="12"/>
          </p:nvPr>
        </p:nvSpPr>
        <p:spPr/>
        <p:txBody>
          <a:bodyPr/>
          <a:lstStyle/>
          <a:p>
            <a:fld id="{2FBE9FE5-B1FE-D34A-9F6B-9382BD8E23AD}" type="slidenum">
              <a:rPr lang="en-US" smtClean="0"/>
              <a:t>‹#›</a:t>
            </a:fld>
            <a:endParaRPr lang="en-US"/>
          </a:p>
        </p:txBody>
      </p:sp>
    </p:spTree>
    <p:extLst>
      <p:ext uri="{BB962C8B-B14F-4D97-AF65-F5344CB8AC3E}">
        <p14:creationId xmlns:p14="http://schemas.microsoft.com/office/powerpoint/2010/main" val="41891865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A6132-5C6C-2049-AEE4-D5A195C39F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1E24278-7BDB-7840-8215-6E8CEB0C3F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E988B1E-4F8C-8347-A672-834A370827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64B6DFA-36C8-CF45-818B-61E37590E465}"/>
              </a:ext>
            </a:extLst>
          </p:cNvPr>
          <p:cNvSpPr>
            <a:spLocks noGrp="1"/>
          </p:cNvSpPr>
          <p:nvPr>
            <p:ph type="dt" sz="half" idx="10"/>
          </p:nvPr>
        </p:nvSpPr>
        <p:spPr/>
        <p:txBody>
          <a:bodyPr/>
          <a:lstStyle/>
          <a:p>
            <a:fld id="{FA0851A9-3C6A-0F48-B8DC-4A34E0570A7E}" type="datetimeFigureOut">
              <a:rPr lang="en-US" smtClean="0"/>
              <a:t>2/16/21</a:t>
            </a:fld>
            <a:endParaRPr lang="en-US"/>
          </a:p>
        </p:txBody>
      </p:sp>
      <p:sp>
        <p:nvSpPr>
          <p:cNvPr id="6" name="Footer Placeholder 5">
            <a:extLst>
              <a:ext uri="{FF2B5EF4-FFF2-40B4-BE49-F238E27FC236}">
                <a16:creationId xmlns:a16="http://schemas.microsoft.com/office/drawing/2014/main" id="{F54BE88D-2B76-9443-9E72-9D4D99C0F2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140066-36EE-8D40-BD91-7421E1A48554}"/>
              </a:ext>
            </a:extLst>
          </p:cNvPr>
          <p:cNvSpPr>
            <a:spLocks noGrp="1"/>
          </p:cNvSpPr>
          <p:nvPr>
            <p:ph type="sldNum" sz="quarter" idx="12"/>
          </p:nvPr>
        </p:nvSpPr>
        <p:spPr/>
        <p:txBody>
          <a:bodyPr/>
          <a:lstStyle/>
          <a:p>
            <a:fld id="{2FBE9FE5-B1FE-D34A-9F6B-9382BD8E23AD}" type="slidenum">
              <a:rPr lang="en-US" smtClean="0"/>
              <a:t>‹#›</a:t>
            </a:fld>
            <a:endParaRPr lang="en-US"/>
          </a:p>
        </p:txBody>
      </p:sp>
    </p:spTree>
    <p:extLst>
      <p:ext uri="{BB962C8B-B14F-4D97-AF65-F5344CB8AC3E}">
        <p14:creationId xmlns:p14="http://schemas.microsoft.com/office/powerpoint/2010/main" val="1040477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A13D9-7D2A-5142-8E59-899CB93E6B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AD066D-9835-3E4C-8C70-AF205FA4DF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EA47F2-4FF5-7644-8624-7CD427E866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E2B5DEE-8710-1B43-836A-3C8802376709}"/>
              </a:ext>
            </a:extLst>
          </p:cNvPr>
          <p:cNvSpPr>
            <a:spLocks noGrp="1"/>
          </p:cNvSpPr>
          <p:nvPr>
            <p:ph type="dt" sz="half" idx="10"/>
          </p:nvPr>
        </p:nvSpPr>
        <p:spPr/>
        <p:txBody>
          <a:bodyPr/>
          <a:lstStyle/>
          <a:p>
            <a:fld id="{FA0851A9-3C6A-0F48-B8DC-4A34E0570A7E}" type="datetimeFigureOut">
              <a:rPr lang="en-US" smtClean="0"/>
              <a:t>2/16/21</a:t>
            </a:fld>
            <a:endParaRPr lang="en-US"/>
          </a:p>
        </p:txBody>
      </p:sp>
      <p:sp>
        <p:nvSpPr>
          <p:cNvPr id="6" name="Footer Placeholder 5">
            <a:extLst>
              <a:ext uri="{FF2B5EF4-FFF2-40B4-BE49-F238E27FC236}">
                <a16:creationId xmlns:a16="http://schemas.microsoft.com/office/drawing/2014/main" id="{BB3F8D74-BD04-124F-94D4-8A55A8E570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C62E51-737B-3943-BDD7-F5E07EDC3F90}"/>
              </a:ext>
            </a:extLst>
          </p:cNvPr>
          <p:cNvSpPr>
            <a:spLocks noGrp="1"/>
          </p:cNvSpPr>
          <p:nvPr>
            <p:ph type="sldNum" sz="quarter" idx="12"/>
          </p:nvPr>
        </p:nvSpPr>
        <p:spPr/>
        <p:txBody>
          <a:bodyPr/>
          <a:lstStyle/>
          <a:p>
            <a:fld id="{2FBE9FE5-B1FE-D34A-9F6B-9382BD8E23AD}" type="slidenum">
              <a:rPr lang="en-US" smtClean="0"/>
              <a:t>‹#›</a:t>
            </a:fld>
            <a:endParaRPr lang="en-US"/>
          </a:p>
        </p:txBody>
      </p:sp>
    </p:spTree>
    <p:extLst>
      <p:ext uri="{BB962C8B-B14F-4D97-AF65-F5344CB8AC3E}">
        <p14:creationId xmlns:p14="http://schemas.microsoft.com/office/powerpoint/2010/main" val="4268543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26D9CE-D1A9-0347-85B7-5018CFFCD8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E41459-7B43-B848-A136-3ADDA0D1FD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51887A-4D59-3341-95C3-CD02A174EF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0851A9-3C6A-0F48-B8DC-4A34E0570A7E}" type="datetimeFigureOut">
              <a:rPr lang="en-US" smtClean="0"/>
              <a:t>2/16/21</a:t>
            </a:fld>
            <a:endParaRPr lang="en-US"/>
          </a:p>
        </p:txBody>
      </p:sp>
      <p:sp>
        <p:nvSpPr>
          <p:cNvPr id="5" name="Footer Placeholder 4">
            <a:extLst>
              <a:ext uri="{FF2B5EF4-FFF2-40B4-BE49-F238E27FC236}">
                <a16:creationId xmlns:a16="http://schemas.microsoft.com/office/drawing/2014/main" id="{831E6E18-2BA3-8A42-AE00-7337CE3702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8CCAA5D-375C-2546-AB92-496E11C689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BE9FE5-B1FE-D34A-9F6B-9382BD8E23AD}" type="slidenum">
              <a:rPr lang="en-US" smtClean="0"/>
              <a:t>‹#›</a:t>
            </a:fld>
            <a:endParaRPr lang="en-US"/>
          </a:p>
        </p:txBody>
      </p:sp>
    </p:spTree>
    <p:extLst>
      <p:ext uri="{BB962C8B-B14F-4D97-AF65-F5344CB8AC3E}">
        <p14:creationId xmlns:p14="http://schemas.microsoft.com/office/powerpoint/2010/main" val="18845755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tiff"/><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5.xml"/><Relationship Id="rId7" Type="http://schemas.openxmlformats.org/officeDocument/2006/relationships/image" Target="../media/image16.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3.png"/><Relationship Id="rId5" Type="http://schemas.openxmlformats.org/officeDocument/2006/relationships/notesSlide" Target="../notesSlides/notesSlide5.xml"/><Relationship Id="rId10" Type="http://schemas.openxmlformats.org/officeDocument/2006/relationships/image" Target="../media/image18.png"/><Relationship Id="rId4" Type="http://schemas.openxmlformats.org/officeDocument/2006/relationships/slideLayout" Target="../slideLayouts/slideLayout2.xml"/><Relationship Id="rId9"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5.png"/><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deepmind.com/research/case-studies/alphago-the-story-so-far"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6.png"/><Relationship Id="rId4"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9.png"/><Relationship Id="rId4"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30.png"/><Relationship Id="rId4"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33.png"/><Relationship Id="rId5" Type="http://schemas.openxmlformats.org/officeDocument/2006/relationships/image" Target="../media/image32.wmf"/><Relationship Id="rId4" Type="http://schemas.openxmlformats.org/officeDocument/2006/relationships/image" Target="../media/image31.wmf"/></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34.png"/><Relationship Id="rId4"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35.png"/><Relationship Id="rId4"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5.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328C4-E25A-B445-8EFF-7458B8A1B1D9}"/>
              </a:ext>
            </a:extLst>
          </p:cNvPr>
          <p:cNvSpPr>
            <a:spLocks noGrp="1"/>
          </p:cNvSpPr>
          <p:nvPr>
            <p:ph type="ctrTitle"/>
          </p:nvPr>
        </p:nvSpPr>
        <p:spPr>
          <a:xfrm>
            <a:off x="0" y="25172"/>
            <a:ext cx="12192000" cy="1655763"/>
          </a:xfrm>
        </p:spPr>
        <p:txBody>
          <a:bodyPr>
            <a:normAutofit/>
          </a:bodyPr>
          <a:lstStyle/>
          <a:p>
            <a:r>
              <a:rPr lang="en-US" sz="4800" dirty="0"/>
              <a:t>Artificial </a:t>
            </a:r>
            <a:br>
              <a:rPr lang="en-US" sz="4800" dirty="0"/>
            </a:br>
            <a:r>
              <a:rPr lang="en-US" sz="4800" dirty="0"/>
              <a:t>Intelligence</a:t>
            </a:r>
          </a:p>
        </p:txBody>
      </p:sp>
      <p:sp>
        <p:nvSpPr>
          <p:cNvPr id="3" name="Subtitle 2">
            <a:extLst>
              <a:ext uri="{FF2B5EF4-FFF2-40B4-BE49-F238E27FC236}">
                <a16:creationId xmlns:a16="http://schemas.microsoft.com/office/drawing/2014/main" id="{B3E91C0F-1516-D942-B08D-B0EEED0EDA0E}"/>
              </a:ext>
            </a:extLst>
          </p:cNvPr>
          <p:cNvSpPr>
            <a:spLocks noGrp="1"/>
          </p:cNvSpPr>
          <p:nvPr>
            <p:ph type="subTitle" idx="1"/>
          </p:nvPr>
        </p:nvSpPr>
        <p:spPr>
          <a:xfrm>
            <a:off x="3742803" y="5176799"/>
            <a:ext cx="4521200" cy="1655762"/>
          </a:xfrm>
        </p:spPr>
        <p:txBody>
          <a:bodyPr>
            <a:noAutofit/>
          </a:bodyPr>
          <a:lstStyle/>
          <a:p>
            <a:r>
              <a:rPr lang="en-US" sz="2200" dirty="0"/>
              <a:t>CS 444 – Spring 2021</a:t>
            </a:r>
          </a:p>
          <a:p>
            <a:r>
              <a:rPr lang="en-US" sz="2200" dirty="0"/>
              <a:t>Dr. Kevin Molloy</a:t>
            </a:r>
          </a:p>
          <a:p>
            <a:r>
              <a:rPr lang="en-US" sz="2200" dirty="0"/>
              <a:t>Department of Computer Science</a:t>
            </a:r>
          </a:p>
          <a:p>
            <a:r>
              <a:rPr lang="en-US" sz="2200" dirty="0"/>
              <a:t>James Madison University</a:t>
            </a:r>
          </a:p>
        </p:txBody>
      </p:sp>
      <p:pic>
        <p:nvPicPr>
          <p:cNvPr id="6" name="Picture 5">
            <a:extLst>
              <a:ext uri="{FF2B5EF4-FFF2-40B4-BE49-F238E27FC236}">
                <a16:creationId xmlns:a16="http://schemas.microsoft.com/office/drawing/2014/main" id="{C80B060D-421A-4941-A1CD-F9539C034B66}"/>
              </a:ext>
            </a:extLst>
          </p:cNvPr>
          <p:cNvPicPr>
            <a:picLocks noChangeAspect="1"/>
          </p:cNvPicPr>
          <p:nvPr/>
        </p:nvPicPr>
        <p:blipFill>
          <a:blip r:embed="rId3"/>
          <a:stretch>
            <a:fillRect/>
          </a:stretch>
        </p:blipFill>
        <p:spPr>
          <a:xfrm>
            <a:off x="10051205" y="300277"/>
            <a:ext cx="1554768" cy="1554768"/>
          </a:xfrm>
          <a:prstGeom prst="rect">
            <a:avLst/>
          </a:prstGeom>
        </p:spPr>
      </p:pic>
      <p:pic>
        <p:nvPicPr>
          <p:cNvPr id="7" name="Picture 6">
            <a:extLst>
              <a:ext uri="{FF2B5EF4-FFF2-40B4-BE49-F238E27FC236}">
                <a16:creationId xmlns:a16="http://schemas.microsoft.com/office/drawing/2014/main" id="{87682D3F-E77A-1448-B9F0-1803FE5D77CA}"/>
              </a:ext>
            </a:extLst>
          </p:cNvPr>
          <p:cNvPicPr>
            <a:picLocks noChangeAspect="1"/>
          </p:cNvPicPr>
          <p:nvPr/>
        </p:nvPicPr>
        <p:blipFill>
          <a:blip r:embed="rId4"/>
          <a:stretch>
            <a:fillRect/>
          </a:stretch>
        </p:blipFill>
        <p:spPr>
          <a:xfrm>
            <a:off x="45929" y="150089"/>
            <a:ext cx="1841674" cy="2821288"/>
          </a:xfrm>
          <a:prstGeom prst="rect">
            <a:avLst/>
          </a:prstGeom>
        </p:spPr>
      </p:pic>
      <p:pic>
        <p:nvPicPr>
          <p:cNvPr id="8" name="Picture 7">
            <a:extLst>
              <a:ext uri="{FF2B5EF4-FFF2-40B4-BE49-F238E27FC236}">
                <a16:creationId xmlns:a16="http://schemas.microsoft.com/office/drawing/2014/main" id="{E99356A4-8E34-A645-AA41-C3E432B55EC9}"/>
              </a:ext>
            </a:extLst>
          </p:cNvPr>
          <p:cNvPicPr>
            <a:picLocks noChangeAspect="1"/>
          </p:cNvPicPr>
          <p:nvPr/>
        </p:nvPicPr>
        <p:blipFill>
          <a:blip r:embed="rId5"/>
          <a:stretch>
            <a:fillRect/>
          </a:stretch>
        </p:blipFill>
        <p:spPr>
          <a:xfrm>
            <a:off x="9984375" y="2652352"/>
            <a:ext cx="2065722" cy="1553295"/>
          </a:xfrm>
          <a:prstGeom prst="rect">
            <a:avLst/>
          </a:prstGeom>
        </p:spPr>
      </p:pic>
      <p:sp>
        <p:nvSpPr>
          <p:cNvPr id="9" name="Subtitle 2">
            <a:extLst>
              <a:ext uri="{FF2B5EF4-FFF2-40B4-BE49-F238E27FC236}">
                <a16:creationId xmlns:a16="http://schemas.microsoft.com/office/drawing/2014/main" id="{8CEDD45D-A7F7-014E-9967-E6D61F10F737}"/>
              </a:ext>
            </a:extLst>
          </p:cNvPr>
          <p:cNvSpPr txBox="1">
            <a:spLocks/>
          </p:cNvSpPr>
          <p:nvPr/>
        </p:nvSpPr>
        <p:spPr>
          <a:xfrm>
            <a:off x="9269259" y="6200384"/>
            <a:ext cx="3067789" cy="65761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
        <p:nvSpPr>
          <p:cNvPr id="10" name="TextBox 9">
            <a:extLst>
              <a:ext uri="{FF2B5EF4-FFF2-40B4-BE49-F238E27FC236}">
                <a16:creationId xmlns:a16="http://schemas.microsoft.com/office/drawing/2014/main" id="{4BED1F2F-54E2-A049-9F4B-4FBA8D52FDE1}"/>
              </a:ext>
            </a:extLst>
          </p:cNvPr>
          <p:cNvSpPr txBox="1"/>
          <p:nvPr/>
        </p:nvSpPr>
        <p:spPr>
          <a:xfrm>
            <a:off x="8392438" y="6374494"/>
            <a:ext cx="3614368" cy="488390"/>
          </a:xfrm>
          <a:prstGeom prst="rect">
            <a:avLst/>
          </a:prstGeom>
          <a:noFill/>
        </p:spPr>
        <p:txBody>
          <a:bodyPr wrap="none" rtlCol="0">
            <a:noAutofit/>
          </a:bodyPr>
          <a:lstStyle/>
          <a:p>
            <a:r>
              <a:rPr lang="en-US" sz="1200" dirty="0"/>
              <a:t>Much of this lecture is taken from </a:t>
            </a:r>
          </a:p>
          <a:p>
            <a:r>
              <a:rPr lang="en-US" sz="1200" dirty="0"/>
              <a:t>Dan Klein and Pieter </a:t>
            </a:r>
            <a:r>
              <a:rPr lang="en-US" sz="1200" dirty="0" err="1"/>
              <a:t>Abbeel</a:t>
            </a:r>
            <a:r>
              <a:rPr lang="en-US" sz="1200" dirty="0"/>
              <a:t> AI class at UC Berkeley</a:t>
            </a:r>
          </a:p>
        </p:txBody>
      </p:sp>
      <p:sp>
        <p:nvSpPr>
          <p:cNvPr id="11" name="Title 1">
            <a:extLst>
              <a:ext uri="{FF2B5EF4-FFF2-40B4-BE49-F238E27FC236}">
                <a16:creationId xmlns:a16="http://schemas.microsoft.com/office/drawing/2014/main" id="{99A9A0E1-7083-2D41-BEC7-6F1703AA283A}"/>
              </a:ext>
            </a:extLst>
          </p:cNvPr>
          <p:cNvSpPr txBox="1">
            <a:spLocks/>
          </p:cNvSpPr>
          <p:nvPr/>
        </p:nvSpPr>
        <p:spPr>
          <a:xfrm>
            <a:off x="-185194" y="4205646"/>
            <a:ext cx="12192000" cy="95350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t>Adversarial Search</a:t>
            </a:r>
          </a:p>
        </p:txBody>
      </p:sp>
      <p:pic>
        <p:nvPicPr>
          <p:cNvPr id="12" name="Picture 3">
            <a:extLst>
              <a:ext uri="{FF2B5EF4-FFF2-40B4-BE49-F238E27FC236}">
                <a16:creationId xmlns:a16="http://schemas.microsoft.com/office/drawing/2014/main" id="{7E079356-4FC2-FF43-AD8F-A5C0B4F9D869}"/>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4195721" y="1706972"/>
            <a:ext cx="3480535" cy="2654645"/>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643638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EF59E41-0BAC-D94F-91E7-873DDB5D9239}"/>
              </a:ext>
            </a:extLst>
          </p:cNvPr>
          <p:cNvSpPr txBox="1">
            <a:spLocks noChangeArrowheads="1"/>
          </p:cNvSpPr>
          <p:nvPr/>
        </p:nvSpPr>
        <p:spPr>
          <a:xfrm>
            <a:off x="0" y="-19050"/>
            <a:ext cx="12192000" cy="8572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Calibri" panose="020F0502020204030204" pitchFamily="34" charset="0"/>
                <a:cs typeface="Calibri" panose="020F0502020204030204" pitchFamily="34" charset="0"/>
              </a:rPr>
              <a:t>Adversarial Game Trees</a:t>
            </a:r>
          </a:p>
        </p:txBody>
      </p:sp>
      <p:cxnSp>
        <p:nvCxnSpPr>
          <p:cNvPr id="5" name="Straight Connector 4">
            <a:extLst>
              <a:ext uri="{FF2B5EF4-FFF2-40B4-BE49-F238E27FC236}">
                <a16:creationId xmlns:a16="http://schemas.microsoft.com/office/drawing/2014/main" id="{18A2BA32-6139-854A-ABA0-139C6E9DA513}"/>
              </a:ext>
            </a:extLst>
          </p:cNvPr>
          <p:cNvCxnSpPr>
            <a:cxnSpLocks/>
          </p:cNvCxnSpPr>
          <p:nvPr/>
        </p:nvCxnSpPr>
        <p:spPr>
          <a:xfrm>
            <a:off x="0" y="838200"/>
            <a:ext cx="12192000"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8" name="Slide Number Placeholder 5">
            <a:extLst>
              <a:ext uri="{FF2B5EF4-FFF2-40B4-BE49-F238E27FC236}">
                <a16:creationId xmlns:a16="http://schemas.microsoft.com/office/drawing/2014/main" id="{DB6B82A3-4DB1-3640-B5AC-BF5442E980A4}"/>
              </a:ext>
            </a:extLst>
          </p:cNvPr>
          <p:cNvSpPr>
            <a:spLocks noGrp="1"/>
          </p:cNvSpPr>
          <p:nvPr>
            <p:ph type="sldNum" sz="quarter" idx="12"/>
          </p:nvPr>
        </p:nvSpPr>
        <p:spPr>
          <a:xfrm>
            <a:off x="11400311" y="6356350"/>
            <a:ext cx="625617" cy="365125"/>
          </a:xfrm>
        </p:spPr>
        <p:txBody>
          <a:bodyPr/>
          <a:lstStyle/>
          <a:p>
            <a:fld id="{2FBE9FE5-B1FE-D34A-9F6B-9382BD8E23AD}" type="slidenum">
              <a:rPr lang="en-US" smtClean="0"/>
              <a:t>10</a:t>
            </a:fld>
            <a:endParaRPr lang="en-US" dirty="0"/>
          </a:p>
        </p:txBody>
      </p:sp>
      <p:sp>
        <p:nvSpPr>
          <p:cNvPr id="9" name="Content Placeholder 2">
            <a:extLst>
              <a:ext uri="{FF2B5EF4-FFF2-40B4-BE49-F238E27FC236}">
                <a16:creationId xmlns:a16="http://schemas.microsoft.com/office/drawing/2014/main" id="{00EF2F0C-6CAE-654E-81E7-9C5A6D8C76AA}"/>
              </a:ext>
            </a:extLst>
          </p:cNvPr>
          <p:cNvSpPr txBox="1">
            <a:spLocks/>
          </p:cNvSpPr>
          <p:nvPr/>
        </p:nvSpPr>
        <p:spPr>
          <a:xfrm>
            <a:off x="9899115" y="6538912"/>
            <a:ext cx="1814004" cy="2473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200" dirty="0">
                <a:latin typeface="Calibri" panose="020F0502020204030204" pitchFamily="34" charset="0"/>
                <a:cs typeface="Calibri" panose="020F0502020204030204" pitchFamily="34" charset="0"/>
              </a:rPr>
              <a:t>Figure from Berkley AI</a:t>
            </a:r>
          </a:p>
        </p:txBody>
      </p:sp>
      <p:sp>
        <p:nvSpPr>
          <p:cNvPr id="24" name="Rectangle 23">
            <a:extLst>
              <a:ext uri="{FF2B5EF4-FFF2-40B4-BE49-F238E27FC236}">
                <a16:creationId xmlns:a16="http://schemas.microsoft.com/office/drawing/2014/main" id="{4F53B392-F094-D845-A6AD-B5ACB0D05C69}"/>
              </a:ext>
            </a:extLst>
          </p:cNvPr>
          <p:cNvSpPr/>
          <p:nvPr/>
        </p:nvSpPr>
        <p:spPr>
          <a:xfrm>
            <a:off x="5082250" y="1042342"/>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5" name="Picture 3" descr="\\.host\Shared Folders\Shared with PC\images\Pacman_stuck_minimax.png">
            <a:extLst>
              <a:ext uri="{FF2B5EF4-FFF2-40B4-BE49-F238E27FC236}">
                <a16:creationId xmlns:a16="http://schemas.microsoft.com/office/drawing/2014/main" id="{701205A4-9D24-0948-9A26-AC36C6EDE779}"/>
              </a:ext>
            </a:extLst>
          </p:cNvPr>
          <p:cNvPicPr>
            <a:picLocks noChangeAspect="1" noChangeArrowheads="1"/>
          </p:cNvPicPr>
          <p:nvPr/>
        </p:nvPicPr>
        <p:blipFill>
          <a:blip r:embed="rId3" cstate="print"/>
          <a:srcRect l="38135" t="16438" r="44067" b="58904"/>
          <a:stretch>
            <a:fillRect/>
          </a:stretch>
        </p:blipFill>
        <p:spPr bwMode="auto">
          <a:xfrm flipH="1">
            <a:off x="5387050" y="1118542"/>
            <a:ext cx="304800" cy="261937"/>
          </a:xfrm>
          <a:prstGeom prst="rect">
            <a:avLst/>
          </a:prstGeom>
          <a:noFill/>
          <a:ln w="9525">
            <a:noFill/>
            <a:miter lim="800000"/>
            <a:headEnd/>
            <a:tailEnd/>
          </a:ln>
        </p:spPr>
      </p:pic>
      <p:sp>
        <p:nvSpPr>
          <p:cNvPr id="26" name="Oval 25">
            <a:extLst>
              <a:ext uri="{FF2B5EF4-FFF2-40B4-BE49-F238E27FC236}">
                <a16:creationId xmlns:a16="http://schemas.microsoft.com/office/drawing/2014/main" id="{4847A991-657B-7242-8E0E-5B8574906359}"/>
              </a:ext>
            </a:extLst>
          </p:cNvPr>
          <p:cNvSpPr/>
          <p:nvPr/>
        </p:nvSpPr>
        <p:spPr>
          <a:xfrm>
            <a:off x="6104110" y="1194742"/>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27" name="Straight Connector 26">
            <a:extLst>
              <a:ext uri="{FF2B5EF4-FFF2-40B4-BE49-F238E27FC236}">
                <a16:creationId xmlns:a16="http://schemas.microsoft.com/office/drawing/2014/main" id="{D2E8EDDC-E624-0E46-90D0-E16E2B61D7B3}"/>
              </a:ext>
            </a:extLst>
          </p:cNvPr>
          <p:cNvCxnSpPr/>
          <p:nvPr/>
        </p:nvCxnSpPr>
        <p:spPr>
          <a:xfrm rot="10800000" flipV="1">
            <a:off x="3634450" y="1499542"/>
            <a:ext cx="23622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25AF96E-61B9-5747-8893-0161EB59419E}"/>
              </a:ext>
            </a:extLst>
          </p:cNvPr>
          <p:cNvCxnSpPr/>
          <p:nvPr/>
        </p:nvCxnSpPr>
        <p:spPr>
          <a:xfrm>
            <a:off x="5996650" y="1499542"/>
            <a:ext cx="22860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CD9673C-29A1-CF48-9C32-5BF5FA462049}"/>
              </a:ext>
            </a:extLst>
          </p:cNvPr>
          <p:cNvCxnSpPr/>
          <p:nvPr/>
        </p:nvCxnSpPr>
        <p:spPr>
          <a:xfrm rot="10800000" flipV="1">
            <a:off x="7215850" y="2413942"/>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906BC90-E9CB-AC41-8AAE-B4673449B643}"/>
              </a:ext>
            </a:extLst>
          </p:cNvPr>
          <p:cNvCxnSpPr/>
          <p:nvPr/>
        </p:nvCxnSpPr>
        <p:spPr>
          <a:xfrm>
            <a:off x="8282650" y="2413942"/>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A2A2A8B-623A-FB4C-A1FA-54B0F8368170}"/>
              </a:ext>
            </a:extLst>
          </p:cNvPr>
          <p:cNvCxnSpPr/>
          <p:nvPr/>
        </p:nvCxnSpPr>
        <p:spPr>
          <a:xfrm rot="10800000" flipV="1">
            <a:off x="2567651" y="2413942"/>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C4DE277-734B-F24D-AA97-C1849DE8555E}"/>
              </a:ext>
            </a:extLst>
          </p:cNvPr>
          <p:cNvCxnSpPr/>
          <p:nvPr/>
        </p:nvCxnSpPr>
        <p:spPr>
          <a:xfrm>
            <a:off x="3634451" y="2413942"/>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Isosceles Triangle 31">
            <a:extLst>
              <a:ext uri="{FF2B5EF4-FFF2-40B4-BE49-F238E27FC236}">
                <a16:creationId xmlns:a16="http://schemas.microsoft.com/office/drawing/2014/main" id="{0288D195-4A6C-204D-BCD6-F83F17C3E480}"/>
              </a:ext>
            </a:extLst>
          </p:cNvPr>
          <p:cNvSpPr/>
          <p:nvPr/>
        </p:nvSpPr>
        <p:spPr>
          <a:xfrm>
            <a:off x="1805650" y="3480742"/>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2">
            <a:extLst>
              <a:ext uri="{FF2B5EF4-FFF2-40B4-BE49-F238E27FC236}">
                <a16:creationId xmlns:a16="http://schemas.microsoft.com/office/drawing/2014/main" id="{51CCFB88-1597-D942-BD82-9795C2D1EDDD}"/>
              </a:ext>
            </a:extLst>
          </p:cNvPr>
          <p:cNvSpPr/>
          <p:nvPr/>
        </p:nvSpPr>
        <p:spPr>
          <a:xfrm>
            <a:off x="4091650" y="3480742"/>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3">
            <a:extLst>
              <a:ext uri="{FF2B5EF4-FFF2-40B4-BE49-F238E27FC236}">
                <a16:creationId xmlns:a16="http://schemas.microsoft.com/office/drawing/2014/main" id="{5D9AC25E-E160-1A4A-851C-6D2A1EB4BB68}"/>
              </a:ext>
            </a:extLst>
          </p:cNvPr>
          <p:cNvSpPr/>
          <p:nvPr/>
        </p:nvSpPr>
        <p:spPr>
          <a:xfrm>
            <a:off x="6453850" y="3480742"/>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5D9A522B-9CC8-0D43-ABBD-72B564B8E563}"/>
              </a:ext>
            </a:extLst>
          </p:cNvPr>
          <p:cNvSpPr txBox="1"/>
          <p:nvPr/>
        </p:nvSpPr>
        <p:spPr>
          <a:xfrm>
            <a:off x="1881850" y="5309542"/>
            <a:ext cx="685800" cy="461665"/>
          </a:xfrm>
          <a:prstGeom prst="rect">
            <a:avLst/>
          </a:prstGeom>
          <a:noFill/>
        </p:spPr>
        <p:txBody>
          <a:bodyPr wrap="square" rtlCol="0">
            <a:spAutoFit/>
          </a:bodyPr>
          <a:lstStyle/>
          <a:p>
            <a:r>
              <a:rPr lang="en-US" sz="2400" dirty="0">
                <a:latin typeface="Calibri" pitchFamily="34" charset="0"/>
              </a:rPr>
              <a:t>-20</a:t>
            </a:r>
          </a:p>
        </p:txBody>
      </p:sp>
      <p:sp>
        <p:nvSpPr>
          <p:cNvPr id="37" name="TextBox 36">
            <a:extLst>
              <a:ext uri="{FF2B5EF4-FFF2-40B4-BE49-F238E27FC236}">
                <a16:creationId xmlns:a16="http://schemas.microsoft.com/office/drawing/2014/main" id="{E8CCD04A-17CE-BB46-BCFC-83E530E2A8CB}"/>
              </a:ext>
            </a:extLst>
          </p:cNvPr>
          <p:cNvSpPr txBox="1"/>
          <p:nvPr/>
        </p:nvSpPr>
        <p:spPr>
          <a:xfrm>
            <a:off x="2720050" y="5309542"/>
            <a:ext cx="762000" cy="461665"/>
          </a:xfrm>
          <a:prstGeom prst="rect">
            <a:avLst/>
          </a:prstGeom>
          <a:noFill/>
        </p:spPr>
        <p:txBody>
          <a:bodyPr wrap="square" rtlCol="0">
            <a:spAutoFit/>
          </a:bodyPr>
          <a:lstStyle/>
          <a:p>
            <a:r>
              <a:rPr lang="en-US" sz="2400" dirty="0">
                <a:latin typeface="Calibri" pitchFamily="34" charset="0"/>
              </a:rPr>
              <a:t>-8</a:t>
            </a:r>
          </a:p>
        </p:txBody>
      </p:sp>
      <p:sp>
        <p:nvSpPr>
          <p:cNvPr id="38" name="TextBox 37">
            <a:extLst>
              <a:ext uri="{FF2B5EF4-FFF2-40B4-BE49-F238E27FC236}">
                <a16:creationId xmlns:a16="http://schemas.microsoft.com/office/drawing/2014/main" id="{221AE40F-0AA7-114E-9909-80A086D5F346}"/>
              </a:ext>
            </a:extLst>
          </p:cNvPr>
          <p:cNvSpPr txBox="1"/>
          <p:nvPr/>
        </p:nvSpPr>
        <p:spPr>
          <a:xfrm>
            <a:off x="4167850" y="5309542"/>
            <a:ext cx="838200" cy="461665"/>
          </a:xfrm>
          <a:prstGeom prst="rect">
            <a:avLst/>
          </a:prstGeom>
          <a:noFill/>
        </p:spPr>
        <p:txBody>
          <a:bodyPr wrap="square" rtlCol="0">
            <a:spAutoFit/>
          </a:bodyPr>
          <a:lstStyle/>
          <a:p>
            <a:r>
              <a:rPr lang="en-US" sz="2400" dirty="0">
                <a:latin typeface="Calibri" pitchFamily="34" charset="0"/>
              </a:rPr>
              <a:t>-18</a:t>
            </a:r>
          </a:p>
        </p:txBody>
      </p:sp>
      <p:sp>
        <p:nvSpPr>
          <p:cNvPr id="39" name="TextBox 38">
            <a:extLst>
              <a:ext uri="{FF2B5EF4-FFF2-40B4-BE49-F238E27FC236}">
                <a16:creationId xmlns:a16="http://schemas.microsoft.com/office/drawing/2014/main" id="{88CAEA6A-3F52-9E4F-90AC-DF07D42EC783}"/>
              </a:ext>
            </a:extLst>
          </p:cNvPr>
          <p:cNvSpPr txBox="1"/>
          <p:nvPr/>
        </p:nvSpPr>
        <p:spPr>
          <a:xfrm>
            <a:off x="5006050" y="5309542"/>
            <a:ext cx="762000" cy="461665"/>
          </a:xfrm>
          <a:prstGeom prst="rect">
            <a:avLst/>
          </a:prstGeom>
          <a:noFill/>
        </p:spPr>
        <p:txBody>
          <a:bodyPr wrap="square" rtlCol="0">
            <a:spAutoFit/>
          </a:bodyPr>
          <a:lstStyle/>
          <a:p>
            <a:r>
              <a:rPr lang="en-US" sz="2400" dirty="0">
                <a:latin typeface="Calibri" pitchFamily="34" charset="0"/>
              </a:rPr>
              <a:t>-5</a:t>
            </a:r>
          </a:p>
        </p:txBody>
      </p:sp>
      <p:sp>
        <p:nvSpPr>
          <p:cNvPr id="40" name="TextBox 39">
            <a:extLst>
              <a:ext uri="{FF2B5EF4-FFF2-40B4-BE49-F238E27FC236}">
                <a16:creationId xmlns:a16="http://schemas.microsoft.com/office/drawing/2014/main" id="{6A018D2E-522F-7247-B116-EF4EF0C4A418}"/>
              </a:ext>
            </a:extLst>
          </p:cNvPr>
          <p:cNvSpPr txBox="1"/>
          <p:nvPr/>
        </p:nvSpPr>
        <p:spPr>
          <a:xfrm>
            <a:off x="6530050" y="5309542"/>
            <a:ext cx="838200" cy="461665"/>
          </a:xfrm>
          <a:prstGeom prst="rect">
            <a:avLst/>
          </a:prstGeom>
          <a:noFill/>
        </p:spPr>
        <p:txBody>
          <a:bodyPr wrap="square" rtlCol="0">
            <a:spAutoFit/>
          </a:bodyPr>
          <a:lstStyle/>
          <a:p>
            <a:r>
              <a:rPr lang="en-US" sz="2400" dirty="0">
                <a:latin typeface="Calibri" pitchFamily="34" charset="0"/>
              </a:rPr>
              <a:t>-10</a:t>
            </a:r>
          </a:p>
        </p:txBody>
      </p:sp>
      <p:sp>
        <p:nvSpPr>
          <p:cNvPr id="41" name="TextBox 40">
            <a:extLst>
              <a:ext uri="{FF2B5EF4-FFF2-40B4-BE49-F238E27FC236}">
                <a16:creationId xmlns:a16="http://schemas.microsoft.com/office/drawing/2014/main" id="{AE476839-6090-8D48-8174-43651E13B124}"/>
              </a:ext>
            </a:extLst>
          </p:cNvPr>
          <p:cNvSpPr txBox="1"/>
          <p:nvPr/>
        </p:nvSpPr>
        <p:spPr>
          <a:xfrm>
            <a:off x="7368250" y="5309542"/>
            <a:ext cx="762000" cy="461665"/>
          </a:xfrm>
          <a:prstGeom prst="rect">
            <a:avLst/>
          </a:prstGeom>
          <a:noFill/>
        </p:spPr>
        <p:txBody>
          <a:bodyPr wrap="square" rtlCol="0">
            <a:spAutoFit/>
          </a:bodyPr>
          <a:lstStyle/>
          <a:p>
            <a:r>
              <a:rPr lang="en-US" sz="2400" dirty="0">
                <a:latin typeface="Calibri" pitchFamily="34" charset="0"/>
              </a:rPr>
              <a:t>+4</a:t>
            </a:r>
          </a:p>
        </p:txBody>
      </p:sp>
      <p:sp>
        <p:nvSpPr>
          <p:cNvPr id="42" name="TextBox 41">
            <a:extLst>
              <a:ext uri="{FF2B5EF4-FFF2-40B4-BE49-F238E27FC236}">
                <a16:creationId xmlns:a16="http://schemas.microsoft.com/office/drawing/2014/main" id="{9348DE7A-E799-1842-8CD8-2280A7F30965}"/>
              </a:ext>
            </a:extLst>
          </p:cNvPr>
          <p:cNvSpPr txBox="1"/>
          <p:nvPr/>
        </p:nvSpPr>
        <p:spPr>
          <a:xfrm>
            <a:off x="3558250" y="5309542"/>
            <a:ext cx="762000" cy="461665"/>
          </a:xfrm>
          <a:prstGeom prst="rect">
            <a:avLst/>
          </a:prstGeom>
          <a:noFill/>
        </p:spPr>
        <p:txBody>
          <a:bodyPr wrap="square" rtlCol="0">
            <a:spAutoFit/>
          </a:bodyPr>
          <a:lstStyle/>
          <a:p>
            <a:r>
              <a:rPr lang="en-US" sz="2400" dirty="0">
                <a:latin typeface="Calibri" pitchFamily="34" charset="0"/>
              </a:rPr>
              <a:t>…</a:t>
            </a:r>
          </a:p>
        </p:txBody>
      </p:sp>
      <p:sp>
        <p:nvSpPr>
          <p:cNvPr id="43" name="TextBox 42">
            <a:extLst>
              <a:ext uri="{FF2B5EF4-FFF2-40B4-BE49-F238E27FC236}">
                <a16:creationId xmlns:a16="http://schemas.microsoft.com/office/drawing/2014/main" id="{F18B615F-5E81-6948-B230-1A3800682061}"/>
              </a:ext>
            </a:extLst>
          </p:cNvPr>
          <p:cNvSpPr txBox="1"/>
          <p:nvPr/>
        </p:nvSpPr>
        <p:spPr>
          <a:xfrm>
            <a:off x="5844250" y="5309542"/>
            <a:ext cx="762000" cy="461665"/>
          </a:xfrm>
          <a:prstGeom prst="rect">
            <a:avLst/>
          </a:prstGeom>
          <a:noFill/>
        </p:spPr>
        <p:txBody>
          <a:bodyPr wrap="square" rtlCol="0">
            <a:spAutoFit/>
          </a:bodyPr>
          <a:lstStyle/>
          <a:p>
            <a:r>
              <a:rPr lang="en-US" sz="2400" dirty="0">
                <a:latin typeface="Calibri" pitchFamily="34" charset="0"/>
              </a:rPr>
              <a:t>…</a:t>
            </a:r>
          </a:p>
        </p:txBody>
      </p:sp>
      <p:pic>
        <p:nvPicPr>
          <p:cNvPr id="44" name="Picture 2">
            <a:extLst>
              <a:ext uri="{FF2B5EF4-FFF2-40B4-BE49-F238E27FC236}">
                <a16:creationId xmlns:a16="http://schemas.microsoft.com/office/drawing/2014/main" id="{BA3F0616-B956-044F-BC71-4D7E031A5858}"/>
              </a:ext>
            </a:extLst>
          </p:cNvPr>
          <p:cNvPicPr>
            <a:picLocks noChangeAspect="1" noChangeArrowheads="1"/>
          </p:cNvPicPr>
          <p:nvPr/>
        </p:nvPicPr>
        <p:blipFill>
          <a:blip r:embed="rId4" cstate="print"/>
          <a:srcRect/>
          <a:stretch>
            <a:fillRect/>
          </a:stretch>
        </p:blipFill>
        <p:spPr bwMode="auto">
          <a:xfrm>
            <a:off x="6301450" y="1095097"/>
            <a:ext cx="289627" cy="273537"/>
          </a:xfrm>
          <a:prstGeom prst="rect">
            <a:avLst/>
          </a:prstGeom>
          <a:noFill/>
          <a:ln w="9525">
            <a:noFill/>
            <a:miter lim="800000"/>
            <a:headEnd/>
            <a:tailEnd/>
          </a:ln>
        </p:spPr>
      </p:pic>
      <p:sp>
        <p:nvSpPr>
          <p:cNvPr id="45" name="Rectangle 44">
            <a:extLst>
              <a:ext uri="{FF2B5EF4-FFF2-40B4-BE49-F238E27FC236}">
                <a16:creationId xmlns:a16="http://schemas.microsoft.com/office/drawing/2014/main" id="{AF9075CD-603B-1C41-B00C-E6F97083928D}"/>
              </a:ext>
            </a:extLst>
          </p:cNvPr>
          <p:cNvSpPr/>
          <p:nvPr/>
        </p:nvSpPr>
        <p:spPr>
          <a:xfrm>
            <a:off x="2720050" y="1956742"/>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6" name="Picture 3" descr="\\.host\Shared Folders\Shared with PC\images\Pacman_stuck_minimax.png">
            <a:extLst>
              <a:ext uri="{FF2B5EF4-FFF2-40B4-BE49-F238E27FC236}">
                <a16:creationId xmlns:a16="http://schemas.microsoft.com/office/drawing/2014/main" id="{0B5B06B1-D4E5-E74F-82D6-51137FC1B6FE}"/>
              </a:ext>
            </a:extLst>
          </p:cNvPr>
          <p:cNvPicPr>
            <a:picLocks noChangeAspect="1" noChangeArrowheads="1"/>
          </p:cNvPicPr>
          <p:nvPr/>
        </p:nvPicPr>
        <p:blipFill>
          <a:blip r:embed="rId3" cstate="print"/>
          <a:srcRect l="38135" t="16438" r="44067" b="58904"/>
          <a:stretch>
            <a:fillRect/>
          </a:stretch>
        </p:blipFill>
        <p:spPr bwMode="auto">
          <a:xfrm>
            <a:off x="2751310" y="2017312"/>
            <a:ext cx="304800" cy="261937"/>
          </a:xfrm>
          <a:prstGeom prst="rect">
            <a:avLst/>
          </a:prstGeom>
          <a:noFill/>
          <a:ln w="9525">
            <a:noFill/>
            <a:miter lim="800000"/>
            <a:headEnd/>
            <a:tailEnd/>
          </a:ln>
        </p:spPr>
      </p:pic>
      <p:sp>
        <p:nvSpPr>
          <p:cNvPr id="47" name="Oval 46">
            <a:extLst>
              <a:ext uri="{FF2B5EF4-FFF2-40B4-BE49-F238E27FC236}">
                <a16:creationId xmlns:a16="http://schemas.microsoft.com/office/drawing/2014/main" id="{9349C271-3110-D148-A090-8BB9B55BF3C9}"/>
              </a:ext>
            </a:extLst>
          </p:cNvPr>
          <p:cNvSpPr/>
          <p:nvPr/>
        </p:nvSpPr>
        <p:spPr>
          <a:xfrm>
            <a:off x="3741910" y="2109142"/>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8" name="Picture 2">
            <a:extLst>
              <a:ext uri="{FF2B5EF4-FFF2-40B4-BE49-F238E27FC236}">
                <a16:creationId xmlns:a16="http://schemas.microsoft.com/office/drawing/2014/main" id="{F69FC4FD-5FBC-EE4C-A00B-7E3CA06F3D6C}"/>
              </a:ext>
            </a:extLst>
          </p:cNvPr>
          <p:cNvPicPr>
            <a:picLocks noChangeAspect="1" noChangeArrowheads="1"/>
          </p:cNvPicPr>
          <p:nvPr/>
        </p:nvPicPr>
        <p:blipFill>
          <a:blip r:embed="rId4" cstate="print"/>
          <a:srcRect/>
          <a:stretch>
            <a:fillRect/>
          </a:stretch>
        </p:blipFill>
        <p:spPr bwMode="auto">
          <a:xfrm>
            <a:off x="3939250" y="2009497"/>
            <a:ext cx="289627" cy="273537"/>
          </a:xfrm>
          <a:prstGeom prst="rect">
            <a:avLst/>
          </a:prstGeom>
          <a:noFill/>
          <a:ln w="9525">
            <a:noFill/>
            <a:miter lim="800000"/>
            <a:headEnd/>
            <a:tailEnd/>
          </a:ln>
        </p:spPr>
      </p:pic>
      <p:sp>
        <p:nvSpPr>
          <p:cNvPr id="49" name="Rectangle 48">
            <a:extLst>
              <a:ext uri="{FF2B5EF4-FFF2-40B4-BE49-F238E27FC236}">
                <a16:creationId xmlns:a16="http://schemas.microsoft.com/office/drawing/2014/main" id="{B28D1FC2-4073-3F4C-B2E0-68515C33EDE8}"/>
              </a:ext>
            </a:extLst>
          </p:cNvPr>
          <p:cNvSpPr/>
          <p:nvPr/>
        </p:nvSpPr>
        <p:spPr>
          <a:xfrm>
            <a:off x="7368250" y="1956742"/>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0" name="Picture 3" descr="\\.host\Shared Folders\Shared with PC\images\Pacman_stuck_minimax.png">
            <a:extLst>
              <a:ext uri="{FF2B5EF4-FFF2-40B4-BE49-F238E27FC236}">
                <a16:creationId xmlns:a16="http://schemas.microsoft.com/office/drawing/2014/main" id="{D64141D3-64D0-EE49-A4F4-031C45306B41}"/>
              </a:ext>
            </a:extLst>
          </p:cNvPr>
          <p:cNvPicPr>
            <a:picLocks noChangeAspect="1" noChangeArrowheads="1"/>
          </p:cNvPicPr>
          <p:nvPr/>
        </p:nvPicPr>
        <p:blipFill>
          <a:blip r:embed="rId3" cstate="print"/>
          <a:srcRect l="38135" t="16438" r="44067" b="58904"/>
          <a:stretch>
            <a:fillRect/>
          </a:stretch>
        </p:blipFill>
        <p:spPr bwMode="auto">
          <a:xfrm flipH="1">
            <a:off x="7977850" y="2032942"/>
            <a:ext cx="304800" cy="261937"/>
          </a:xfrm>
          <a:prstGeom prst="rect">
            <a:avLst/>
          </a:prstGeom>
          <a:noFill/>
          <a:ln w="9525">
            <a:noFill/>
            <a:miter lim="800000"/>
            <a:headEnd/>
            <a:tailEnd/>
          </a:ln>
        </p:spPr>
      </p:pic>
      <p:sp>
        <p:nvSpPr>
          <p:cNvPr id="51" name="Oval 50">
            <a:extLst>
              <a:ext uri="{FF2B5EF4-FFF2-40B4-BE49-F238E27FC236}">
                <a16:creationId xmlns:a16="http://schemas.microsoft.com/office/drawing/2014/main" id="{98D1ED9F-5CF6-774E-8112-610170B1B01F}"/>
              </a:ext>
            </a:extLst>
          </p:cNvPr>
          <p:cNvSpPr/>
          <p:nvPr/>
        </p:nvSpPr>
        <p:spPr>
          <a:xfrm>
            <a:off x="8390110" y="2109142"/>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2" name="Picture 2">
            <a:extLst>
              <a:ext uri="{FF2B5EF4-FFF2-40B4-BE49-F238E27FC236}">
                <a16:creationId xmlns:a16="http://schemas.microsoft.com/office/drawing/2014/main" id="{1B055614-9C2F-7A40-B4B8-A7C2F8B50615}"/>
              </a:ext>
            </a:extLst>
          </p:cNvPr>
          <p:cNvPicPr>
            <a:picLocks noChangeAspect="1" noChangeArrowheads="1"/>
          </p:cNvPicPr>
          <p:nvPr/>
        </p:nvPicPr>
        <p:blipFill>
          <a:blip r:embed="rId4" cstate="print"/>
          <a:srcRect/>
          <a:stretch>
            <a:fillRect/>
          </a:stretch>
        </p:blipFill>
        <p:spPr bwMode="auto">
          <a:xfrm>
            <a:off x="8587450" y="2009497"/>
            <a:ext cx="289627" cy="273537"/>
          </a:xfrm>
          <a:prstGeom prst="rect">
            <a:avLst/>
          </a:prstGeom>
          <a:noFill/>
          <a:ln w="9525">
            <a:noFill/>
            <a:miter lim="800000"/>
            <a:headEnd/>
            <a:tailEnd/>
          </a:ln>
        </p:spPr>
      </p:pic>
      <p:sp>
        <p:nvSpPr>
          <p:cNvPr id="53" name="Rectangle 52">
            <a:extLst>
              <a:ext uri="{FF2B5EF4-FFF2-40B4-BE49-F238E27FC236}">
                <a16:creationId xmlns:a16="http://schemas.microsoft.com/office/drawing/2014/main" id="{3A3C423B-DB66-D94F-B547-9003A190CA21}"/>
              </a:ext>
            </a:extLst>
          </p:cNvPr>
          <p:cNvSpPr/>
          <p:nvPr/>
        </p:nvSpPr>
        <p:spPr>
          <a:xfrm>
            <a:off x="1653250" y="2871142"/>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4" name="Picture 3" descr="\\.host\Shared Folders\Shared with PC\images\Pacman_stuck_minimax.png">
            <a:extLst>
              <a:ext uri="{FF2B5EF4-FFF2-40B4-BE49-F238E27FC236}">
                <a16:creationId xmlns:a16="http://schemas.microsoft.com/office/drawing/2014/main" id="{3B525AF4-D3D0-A945-AEED-4DF526AC23B7}"/>
              </a:ext>
            </a:extLst>
          </p:cNvPr>
          <p:cNvPicPr>
            <a:picLocks noChangeAspect="1" noChangeArrowheads="1"/>
          </p:cNvPicPr>
          <p:nvPr/>
        </p:nvPicPr>
        <p:blipFill>
          <a:blip r:embed="rId3" cstate="print"/>
          <a:srcRect l="38135" t="16438" r="44067" b="58904"/>
          <a:stretch>
            <a:fillRect/>
          </a:stretch>
        </p:blipFill>
        <p:spPr bwMode="auto">
          <a:xfrm>
            <a:off x="1684510" y="2931712"/>
            <a:ext cx="304800" cy="261937"/>
          </a:xfrm>
          <a:prstGeom prst="rect">
            <a:avLst/>
          </a:prstGeom>
          <a:noFill/>
          <a:ln w="9525">
            <a:noFill/>
            <a:miter lim="800000"/>
            <a:headEnd/>
            <a:tailEnd/>
          </a:ln>
        </p:spPr>
      </p:pic>
      <p:sp>
        <p:nvSpPr>
          <p:cNvPr id="55" name="Oval 54">
            <a:extLst>
              <a:ext uri="{FF2B5EF4-FFF2-40B4-BE49-F238E27FC236}">
                <a16:creationId xmlns:a16="http://schemas.microsoft.com/office/drawing/2014/main" id="{C51AAB15-FEB2-1344-93F2-C16CFF4FE5F6}"/>
              </a:ext>
            </a:extLst>
          </p:cNvPr>
          <p:cNvSpPr/>
          <p:nvPr/>
        </p:nvSpPr>
        <p:spPr>
          <a:xfrm>
            <a:off x="2675110" y="3023542"/>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6" name="Picture 2">
            <a:extLst>
              <a:ext uri="{FF2B5EF4-FFF2-40B4-BE49-F238E27FC236}">
                <a16:creationId xmlns:a16="http://schemas.microsoft.com/office/drawing/2014/main" id="{D0B0CAA9-A9AB-8F44-89F0-D4190A30A844}"/>
              </a:ext>
            </a:extLst>
          </p:cNvPr>
          <p:cNvPicPr>
            <a:picLocks noChangeAspect="1" noChangeArrowheads="1"/>
          </p:cNvPicPr>
          <p:nvPr/>
        </p:nvPicPr>
        <p:blipFill>
          <a:blip r:embed="rId4" cstate="print"/>
          <a:srcRect/>
          <a:stretch>
            <a:fillRect/>
          </a:stretch>
        </p:blipFill>
        <p:spPr bwMode="auto">
          <a:xfrm>
            <a:off x="2567650" y="2923897"/>
            <a:ext cx="289627" cy="273537"/>
          </a:xfrm>
          <a:prstGeom prst="rect">
            <a:avLst/>
          </a:prstGeom>
          <a:noFill/>
          <a:ln w="9525">
            <a:noFill/>
            <a:miter lim="800000"/>
            <a:headEnd/>
            <a:tailEnd/>
          </a:ln>
        </p:spPr>
      </p:pic>
      <p:sp>
        <p:nvSpPr>
          <p:cNvPr id="57" name="Rectangle 56">
            <a:extLst>
              <a:ext uri="{FF2B5EF4-FFF2-40B4-BE49-F238E27FC236}">
                <a16:creationId xmlns:a16="http://schemas.microsoft.com/office/drawing/2014/main" id="{81ADE6D7-AAD4-9941-B3B0-8AFF323FE447}"/>
              </a:ext>
            </a:extLst>
          </p:cNvPr>
          <p:cNvSpPr/>
          <p:nvPr/>
        </p:nvSpPr>
        <p:spPr>
          <a:xfrm>
            <a:off x="3939250" y="2871142"/>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8" name="Picture 3" descr="\\.host\Shared Folders\Shared with PC\images\Pacman_stuck_minimax.png">
            <a:extLst>
              <a:ext uri="{FF2B5EF4-FFF2-40B4-BE49-F238E27FC236}">
                <a16:creationId xmlns:a16="http://schemas.microsoft.com/office/drawing/2014/main" id="{5172A5B6-F1FD-F54F-A3E7-6F5AA775F101}"/>
              </a:ext>
            </a:extLst>
          </p:cNvPr>
          <p:cNvPicPr>
            <a:picLocks noChangeAspect="1" noChangeArrowheads="1"/>
          </p:cNvPicPr>
          <p:nvPr/>
        </p:nvPicPr>
        <p:blipFill>
          <a:blip r:embed="rId3" cstate="print"/>
          <a:srcRect l="38135" t="16438" r="44067" b="58904"/>
          <a:stretch>
            <a:fillRect/>
          </a:stretch>
        </p:blipFill>
        <p:spPr bwMode="auto">
          <a:xfrm>
            <a:off x="3970510" y="2931712"/>
            <a:ext cx="304800" cy="261937"/>
          </a:xfrm>
          <a:prstGeom prst="rect">
            <a:avLst/>
          </a:prstGeom>
          <a:noFill/>
          <a:ln w="9525">
            <a:noFill/>
            <a:miter lim="800000"/>
            <a:headEnd/>
            <a:tailEnd/>
          </a:ln>
        </p:spPr>
      </p:pic>
      <p:sp>
        <p:nvSpPr>
          <p:cNvPr id="59" name="Oval 58">
            <a:extLst>
              <a:ext uri="{FF2B5EF4-FFF2-40B4-BE49-F238E27FC236}">
                <a16:creationId xmlns:a16="http://schemas.microsoft.com/office/drawing/2014/main" id="{51607E90-C0C4-6F41-BD6A-D0C9DC2D2864}"/>
              </a:ext>
            </a:extLst>
          </p:cNvPr>
          <p:cNvSpPr/>
          <p:nvPr/>
        </p:nvSpPr>
        <p:spPr>
          <a:xfrm>
            <a:off x="4961110" y="3023542"/>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0" name="Picture 2">
            <a:extLst>
              <a:ext uri="{FF2B5EF4-FFF2-40B4-BE49-F238E27FC236}">
                <a16:creationId xmlns:a16="http://schemas.microsoft.com/office/drawing/2014/main" id="{03587F13-10B4-954A-9A51-82768DA1A16D}"/>
              </a:ext>
            </a:extLst>
          </p:cNvPr>
          <p:cNvPicPr>
            <a:picLocks noChangeAspect="1" noChangeArrowheads="1"/>
          </p:cNvPicPr>
          <p:nvPr/>
        </p:nvPicPr>
        <p:blipFill>
          <a:blip r:embed="rId4" cstate="print"/>
          <a:srcRect/>
          <a:stretch>
            <a:fillRect/>
          </a:stretch>
        </p:blipFill>
        <p:spPr bwMode="auto">
          <a:xfrm>
            <a:off x="5402223" y="2923897"/>
            <a:ext cx="289627" cy="273537"/>
          </a:xfrm>
          <a:prstGeom prst="rect">
            <a:avLst/>
          </a:prstGeom>
          <a:noFill/>
          <a:ln w="9525">
            <a:noFill/>
            <a:miter lim="800000"/>
            <a:headEnd/>
            <a:tailEnd/>
          </a:ln>
        </p:spPr>
      </p:pic>
      <p:sp>
        <p:nvSpPr>
          <p:cNvPr id="61" name="Rectangle 60">
            <a:extLst>
              <a:ext uri="{FF2B5EF4-FFF2-40B4-BE49-F238E27FC236}">
                <a16:creationId xmlns:a16="http://schemas.microsoft.com/office/drawing/2014/main" id="{B5F9F750-4E32-9B47-96E7-0E667943D233}"/>
              </a:ext>
            </a:extLst>
          </p:cNvPr>
          <p:cNvSpPr/>
          <p:nvPr/>
        </p:nvSpPr>
        <p:spPr>
          <a:xfrm>
            <a:off x="6301450" y="2871142"/>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2" name="Picture 3" descr="\\.host\Shared Folders\Shared with PC\images\Pacman_stuck_minimax.png">
            <a:extLst>
              <a:ext uri="{FF2B5EF4-FFF2-40B4-BE49-F238E27FC236}">
                <a16:creationId xmlns:a16="http://schemas.microsoft.com/office/drawing/2014/main" id="{AAFB0E6D-8F81-8543-A503-7F8AD94FCE2F}"/>
              </a:ext>
            </a:extLst>
          </p:cNvPr>
          <p:cNvPicPr>
            <a:picLocks noChangeAspect="1" noChangeArrowheads="1"/>
          </p:cNvPicPr>
          <p:nvPr/>
        </p:nvPicPr>
        <p:blipFill>
          <a:blip r:embed="rId3" cstate="print"/>
          <a:srcRect l="38135" t="16438" r="44067" b="58904"/>
          <a:stretch>
            <a:fillRect/>
          </a:stretch>
        </p:blipFill>
        <p:spPr bwMode="auto">
          <a:xfrm flipH="1">
            <a:off x="6911050" y="2947342"/>
            <a:ext cx="304800" cy="261937"/>
          </a:xfrm>
          <a:prstGeom prst="rect">
            <a:avLst/>
          </a:prstGeom>
          <a:noFill/>
          <a:ln w="9525">
            <a:noFill/>
            <a:miter lim="800000"/>
            <a:headEnd/>
            <a:tailEnd/>
          </a:ln>
        </p:spPr>
      </p:pic>
      <p:sp>
        <p:nvSpPr>
          <p:cNvPr id="63" name="Oval 62">
            <a:extLst>
              <a:ext uri="{FF2B5EF4-FFF2-40B4-BE49-F238E27FC236}">
                <a16:creationId xmlns:a16="http://schemas.microsoft.com/office/drawing/2014/main" id="{59AF8312-34DF-664B-8EA0-483666B55E6F}"/>
              </a:ext>
            </a:extLst>
          </p:cNvPr>
          <p:cNvSpPr/>
          <p:nvPr/>
        </p:nvSpPr>
        <p:spPr>
          <a:xfrm>
            <a:off x="7323310" y="3023542"/>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4" name="Picture 2">
            <a:extLst>
              <a:ext uri="{FF2B5EF4-FFF2-40B4-BE49-F238E27FC236}">
                <a16:creationId xmlns:a16="http://schemas.microsoft.com/office/drawing/2014/main" id="{8F90810D-0DB5-A443-8CF0-E3416AAAD893}"/>
              </a:ext>
            </a:extLst>
          </p:cNvPr>
          <p:cNvPicPr>
            <a:picLocks noChangeAspect="1" noChangeArrowheads="1"/>
          </p:cNvPicPr>
          <p:nvPr/>
        </p:nvPicPr>
        <p:blipFill>
          <a:blip r:embed="rId4" cstate="print"/>
          <a:srcRect/>
          <a:stretch>
            <a:fillRect/>
          </a:stretch>
        </p:blipFill>
        <p:spPr bwMode="auto">
          <a:xfrm>
            <a:off x="7215850" y="2923897"/>
            <a:ext cx="289627" cy="273537"/>
          </a:xfrm>
          <a:prstGeom prst="rect">
            <a:avLst/>
          </a:prstGeom>
          <a:noFill/>
          <a:ln w="9525">
            <a:noFill/>
            <a:miter lim="800000"/>
            <a:headEnd/>
            <a:tailEnd/>
          </a:ln>
        </p:spPr>
      </p:pic>
      <p:sp>
        <p:nvSpPr>
          <p:cNvPr id="65" name="Rectangle 64">
            <a:extLst>
              <a:ext uri="{FF2B5EF4-FFF2-40B4-BE49-F238E27FC236}">
                <a16:creationId xmlns:a16="http://schemas.microsoft.com/office/drawing/2014/main" id="{4F78F21D-7D74-1446-8F9D-8B795568AE56}"/>
              </a:ext>
            </a:extLst>
          </p:cNvPr>
          <p:cNvSpPr/>
          <p:nvPr/>
        </p:nvSpPr>
        <p:spPr>
          <a:xfrm>
            <a:off x="8587450" y="2871142"/>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6" name="Picture 3" descr="\\.host\Shared Folders\Shared with PC\images\Pacman_stuck_minimax.png">
            <a:extLst>
              <a:ext uri="{FF2B5EF4-FFF2-40B4-BE49-F238E27FC236}">
                <a16:creationId xmlns:a16="http://schemas.microsoft.com/office/drawing/2014/main" id="{9FDEF3FA-3098-7543-9EC3-FE982378070B}"/>
              </a:ext>
            </a:extLst>
          </p:cNvPr>
          <p:cNvPicPr>
            <a:picLocks noChangeAspect="1" noChangeArrowheads="1"/>
          </p:cNvPicPr>
          <p:nvPr/>
        </p:nvPicPr>
        <p:blipFill>
          <a:blip r:embed="rId3" cstate="print"/>
          <a:srcRect l="38135" t="16438" r="44067" b="58904"/>
          <a:stretch>
            <a:fillRect/>
          </a:stretch>
        </p:blipFill>
        <p:spPr bwMode="auto">
          <a:xfrm flipH="1">
            <a:off x="9197050" y="2947342"/>
            <a:ext cx="304800" cy="261937"/>
          </a:xfrm>
          <a:prstGeom prst="rect">
            <a:avLst/>
          </a:prstGeom>
          <a:noFill/>
          <a:ln w="9525">
            <a:noFill/>
            <a:miter lim="800000"/>
            <a:headEnd/>
            <a:tailEnd/>
          </a:ln>
        </p:spPr>
      </p:pic>
      <p:sp>
        <p:nvSpPr>
          <p:cNvPr id="67" name="Oval 66">
            <a:extLst>
              <a:ext uri="{FF2B5EF4-FFF2-40B4-BE49-F238E27FC236}">
                <a16:creationId xmlns:a16="http://schemas.microsoft.com/office/drawing/2014/main" id="{AC75A4B0-21FB-D446-A3A6-EE98F240CF8D}"/>
              </a:ext>
            </a:extLst>
          </p:cNvPr>
          <p:cNvSpPr/>
          <p:nvPr/>
        </p:nvSpPr>
        <p:spPr>
          <a:xfrm>
            <a:off x="9609310" y="3023542"/>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8" name="Picture 2">
            <a:extLst>
              <a:ext uri="{FF2B5EF4-FFF2-40B4-BE49-F238E27FC236}">
                <a16:creationId xmlns:a16="http://schemas.microsoft.com/office/drawing/2014/main" id="{FC34C9E5-4A6E-8F45-9398-F97BDF0E77D7}"/>
              </a:ext>
            </a:extLst>
          </p:cNvPr>
          <p:cNvPicPr>
            <a:picLocks noChangeAspect="1" noChangeArrowheads="1"/>
          </p:cNvPicPr>
          <p:nvPr/>
        </p:nvPicPr>
        <p:blipFill>
          <a:blip r:embed="rId4" cstate="print"/>
          <a:srcRect/>
          <a:stretch>
            <a:fillRect/>
          </a:stretch>
        </p:blipFill>
        <p:spPr bwMode="auto">
          <a:xfrm>
            <a:off x="10050423" y="2923897"/>
            <a:ext cx="289627" cy="273537"/>
          </a:xfrm>
          <a:prstGeom prst="rect">
            <a:avLst/>
          </a:prstGeom>
          <a:noFill/>
          <a:ln w="9525">
            <a:noFill/>
            <a:miter lim="800000"/>
            <a:headEnd/>
            <a:tailEnd/>
          </a:ln>
        </p:spPr>
      </p:pic>
      <p:sp>
        <p:nvSpPr>
          <p:cNvPr id="69" name="Isosceles Triangle 73">
            <a:extLst>
              <a:ext uri="{FF2B5EF4-FFF2-40B4-BE49-F238E27FC236}">
                <a16:creationId xmlns:a16="http://schemas.microsoft.com/office/drawing/2014/main" id="{34F4F1CC-5579-DC4E-B0C2-7705F09431BF}"/>
              </a:ext>
            </a:extLst>
          </p:cNvPr>
          <p:cNvSpPr/>
          <p:nvPr/>
        </p:nvSpPr>
        <p:spPr>
          <a:xfrm>
            <a:off x="8739850" y="3480742"/>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378BD80C-8AFB-6346-B3ED-84B73BBFCDEA}"/>
              </a:ext>
            </a:extLst>
          </p:cNvPr>
          <p:cNvSpPr txBox="1"/>
          <p:nvPr/>
        </p:nvSpPr>
        <p:spPr>
          <a:xfrm>
            <a:off x="8816050" y="5309542"/>
            <a:ext cx="685800" cy="461665"/>
          </a:xfrm>
          <a:prstGeom prst="rect">
            <a:avLst/>
          </a:prstGeom>
          <a:noFill/>
        </p:spPr>
        <p:txBody>
          <a:bodyPr wrap="square" rtlCol="0">
            <a:spAutoFit/>
          </a:bodyPr>
          <a:lstStyle/>
          <a:p>
            <a:r>
              <a:rPr lang="en-US" sz="2400" dirty="0">
                <a:latin typeface="Calibri" pitchFamily="34" charset="0"/>
              </a:rPr>
              <a:t>-20</a:t>
            </a:r>
          </a:p>
        </p:txBody>
      </p:sp>
      <p:sp>
        <p:nvSpPr>
          <p:cNvPr id="71" name="TextBox 70">
            <a:extLst>
              <a:ext uri="{FF2B5EF4-FFF2-40B4-BE49-F238E27FC236}">
                <a16:creationId xmlns:a16="http://schemas.microsoft.com/office/drawing/2014/main" id="{CAB46F97-EF98-F442-A754-73764EA9ADD0}"/>
              </a:ext>
            </a:extLst>
          </p:cNvPr>
          <p:cNvSpPr txBox="1"/>
          <p:nvPr/>
        </p:nvSpPr>
        <p:spPr>
          <a:xfrm>
            <a:off x="9654250" y="5309542"/>
            <a:ext cx="762000" cy="461665"/>
          </a:xfrm>
          <a:prstGeom prst="rect">
            <a:avLst/>
          </a:prstGeom>
          <a:noFill/>
        </p:spPr>
        <p:txBody>
          <a:bodyPr wrap="square" rtlCol="0">
            <a:spAutoFit/>
          </a:bodyPr>
          <a:lstStyle/>
          <a:p>
            <a:r>
              <a:rPr lang="en-US" sz="2400" dirty="0">
                <a:latin typeface="Calibri" pitchFamily="34" charset="0"/>
              </a:rPr>
              <a:t>+8</a:t>
            </a:r>
          </a:p>
        </p:txBody>
      </p:sp>
    </p:spTree>
    <p:extLst>
      <p:ext uri="{BB962C8B-B14F-4D97-AF65-F5344CB8AC3E}">
        <p14:creationId xmlns:p14="http://schemas.microsoft.com/office/powerpoint/2010/main" val="2215454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9"/>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p:bldP spid="37" grpId="0"/>
      <p:bldP spid="38" grpId="0"/>
      <p:bldP spid="39" grpId="0"/>
      <p:bldP spid="40" grpId="0"/>
      <p:bldP spid="41" grpId="0"/>
      <p:bldP spid="42" grpId="0"/>
      <p:bldP spid="43" grpId="0"/>
      <p:bldP spid="45" grpId="0" animBg="1"/>
      <p:bldP spid="47" grpId="0" animBg="1"/>
      <p:bldP spid="49" grpId="0" animBg="1"/>
      <p:bldP spid="51" grpId="0" animBg="1"/>
      <p:bldP spid="53" grpId="0" animBg="1"/>
      <p:bldP spid="55" grpId="0" animBg="1"/>
      <p:bldP spid="57" grpId="0" animBg="1"/>
      <p:bldP spid="59" grpId="0" animBg="1"/>
      <p:bldP spid="61" grpId="0" animBg="1"/>
      <p:bldP spid="63" grpId="0" animBg="1"/>
      <p:bldP spid="65" grpId="0" animBg="1"/>
      <p:bldP spid="67" grpId="0" animBg="1"/>
      <p:bldP spid="69" grpId="0" animBg="1"/>
      <p:bldP spid="70" grpId="0"/>
      <p:bldP spid="7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EF59E41-0BAC-D94F-91E7-873DDB5D9239}"/>
              </a:ext>
            </a:extLst>
          </p:cNvPr>
          <p:cNvSpPr txBox="1">
            <a:spLocks noChangeArrowheads="1"/>
          </p:cNvSpPr>
          <p:nvPr/>
        </p:nvSpPr>
        <p:spPr>
          <a:xfrm>
            <a:off x="0" y="-19050"/>
            <a:ext cx="12192000" cy="8572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Calibri" panose="020F0502020204030204" pitchFamily="34" charset="0"/>
                <a:cs typeface="Calibri" panose="020F0502020204030204" pitchFamily="34" charset="0"/>
              </a:rPr>
              <a:t>Minimax Values</a:t>
            </a:r>
          </a:p>
        </p:txBody>
      </p:sp>
      <p:cxnSp>
        <p:nvCxnSpPr>
          <p:cNvPr id="5" name="Straight Connector 4">
            <a:extLst>
              <a:ext uri="{FF2B5EF4-FFF2-40B4-BE49-F238E27FC236}">
                <a16:creationId xmlns:a16="http://schemas.microsoft.com/office/drawing/2014/main" id="{18A2BA32-6139-854A-ABA0-139C6E9DA513}"/>
              </a:ext>
            </a:extLst>
          </p:cNvPr>
          <p:cNvCxnSpPr>
            <a:cxnSpLocks/>
          </p:cNvCxnSpPr>
          <p:nvPr/>
        </p:nvCxnSpPr>
        <p:spPr>
          <a:xfrm>
            <a:off x="0" y="838200"/>
            <a:ext cx="12192000"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8" name="Slide Number Placeholder 5">
            <a:extLst>
              <a:ext uri="{FF2B5EF4-FFF2-40B4-BE49-F238E27FC236}">
                <a16:creationId xmlns:a16="http://schemas.microsoft.com/office/drawing/2014/main" id="{DB6B82A3-4DB1-3640-B5AC-BF5442E980A4}"/>
              </a:ext>
            </a:extLst>
          </p:cNvPr>
          <p:cNvSpPr>
            <a:spLocks noGrp="1"/>
          </p:cNvSpPr>
          <p:nvPr>
            <p:ph type="sldNum" sz="quarter" idx="12"/>
          </p:nvPr>
        </p:nvSpPr>
        <p:spPr>
          <a:xfrm>
            <a:off x="11400311" y="6356350"/>
            <a:ext cx="625617" cy="365125"/>
          </a:xfrm>
        </p:spPr>
        <p:txBody>
          <a:bodyPr/>
          <a:lstStyle/>
          <a:p>
            <a:fld id="{2FBE9FE5-B1FE-D34A-9F6B-9382BD8E23AD}" type="slidenum">
              <a:rPr lang="en-US" smtClean="0"/>
              <a:t>11</a:t>
            </a:fld>
            <a:endParaRPr lang="en-US" dirty="0"/>
          </a:p>
        </p:txBody>
      </p:sp>
      <p:sp>
        <p:nvSpPr>
          <p:cNvPr id="9" name="Content Placeholder 2">
            <a:extLst>
              <a:ext uri="{FF2B5EF4-FFF2-40B4-BE49-F238E27FC236}">
                <a16:creationId xmlns:a16="http://schemas.microsoft.com/office/drawing/2014/main" id="{00EF2F0C-6CAE-654E-81E7-9C5A6D8C76AA}"/>
              </a:ext>
            </a:extLst>
          </p:cNvPr>
          <p:cNvSpPr txBox="1">
            <a:spLocks/>
          </p:cNvSpPr>
          <p:nvPr/>
        </p:nvSpPr>
        <p:spPr>
          <a:xfrm>
            <a:off x="9899115" y="6538912"/>
            <a:ext cx="1814004" cy="2473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200" dirty="0">
                <a:latin typeface="Calibri" panose="020F0502020204030204" pitchFamily="34" charset="0"/>
                <a:cs typeface="Calibri" panose="020F0502020204030204" pitchFamily="34" charset="0"/>
              </a:rPr>
              <a:t>Figure from Berkley AI</a:t>
            </a:r>
          </a:p>
        </p:txBody>
      </p:sp>
      <p:grpSp>
        <p:nvGrpSpPr>
          <p:cNvPr id="13" name="Group 12">
            <a:extLst>
              <a:ext uri="{FF2B5EF4-FFF2-40B4-BE49-F238E27FC236}">
                <a16:creationId xmlns:a16="http://schemas.microsoft.com/office/drawing/2014/main" id="{9A3C4B91-FF6B-654C-882E-F2B00B3A0CC4}"/>
              </a:ext>
            </a:extLst>
          </p:cNvPr>
          <p:cNvGrpSpPr/>
          <p:nvPr/>
        </p:nvGrpSpPr>
        <p:grpSpPr>
          <a:xfrm>
            <a:off x="2743200" y="3124200"/>
            <a:ext cx="6781800" cy="2230830"/>
            <a:chOff x="1676400" y="1447800"/>
            <a:chExt cx="8763000" cy="2882533"/>
          </a:xfrm>
        </p:grpSpPr>
        <p:sp>
          <p:nvSpPr>
            <p:cNvPr id="14" name="Rectangle 13">
              <a:extLst>
                <a:ext uri="{FF2B5EF4-FFF2-40B4-BE49-F238E27FC236}">
                  <a16:creationId xmlns:a16="http://schemas.microsoft.com/office/drawing/2014/main" id="{258D9EAE-C6FD-C249-99A5-C22D6A3A5CBF}"/>
                </a:ext>
              </a:extLst>
            </p:cNvPr>
            <p:cNvSpPr/>
            <p:nvPr/>
          </p:nvSpPr>
          <p:spPr>
            <a:xfrm>
              <a:off x="5105400" y="14478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15" name="Picture 3" descr="\\.host\Shared Folders\Shared with PC\images\Pacman_stuck_minimax.png">
              <a:extLst>
                <a:ext uri="{FF2B5EF4-FFF2-40B4-BE49-F238E27FC236}">
                  <a16:creationId xmlns:a16="http://schemas.microsoft.com/office/drawing/2014/main" id="{9D7163FD-34C6-C44D-96F0-8D67EF920F43}"/>
                </a:ext>
              </a:extLst>
            </p:cNvPr>
            <p:cNvPicPr>
              <a:picLocks noChangeAspect="1" noChangeArrowheads="1"/>
            </p:cNvPicPr>
            <p:nvPr/>
          </p:nvPicPr>
          <p:blipFill>
            <a:blip r:embed="rId6" cstate="print"/>
            <a:srcRect l="38135" t="16438" r="44067" b="58904"/>
            <a:stretch>
              <a:fillRect/>
            </a:stretch>
          </p:blipFill>
          <p:spPr bwMode="auto">
            <a:xfrm flipH="1">
              <a:off x="5410200" y="1524000"/>
              <a:ext cx="304800" cy="261937"/>
            </a:xfrm>
            <a:prstGeom prst="rect">
              <a:avLst/>
            </a:prstGeom>
            <a:noFill/>
            <a:ln w="9525">
              <a:noFill/>
              <a:miter lim="800000"/>
              <a:headEnd/>
              <a:tailEnd/>
            </a:ln>
          </p:spPr>
        </p:pic>
        <p:sp>
          <p:nvSpPr>
            <p:cNvPr id="16" name="Oval 15">
              <a:extLst>
                <a:ext uri="{FF2B5EF4-FFF2-40B4-BE49-F238E27FC236}">
                  <a16:creationId xmlns:a16="http://schemas.microsoft.com/office/drawing/2014/main" id="{B1B7C450-4158-9342-A27E-5748C317E059}"/>
                </a:ext>
              </a:extLst>
            </p:cNvPr>
            <p:cNvSpPr/>
            <p:nvPr/>
          </p:nvSpPr>
          <p:spPr>
            <a:xfrm>
              <a:off x="612726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7" name="Straight Connector 16">
              <a:extLst>
                <a:ext uri="{FF2B5EF4-FFF2-40B4-BE49-F238E27FC236}">
                  <a16:creationId xmlns:a16="http://schemas.microsoft.com/office/drawing/2014/main" id="{12A43C52-FFC4-4F4B-B023-3EDFE12362C0}"/>
                </a:ext>
              </a:extLst>
            </p:cNvPr>
            <p:cNvCxnSpPr/>
            <p:nvPr/>
          </p:nvCxnSpPr>
          <p:spPr>
            <a:xfrm rot="10800000" flipV="1">
              <a:off x="3657600" y="1905000"/>
              <a:ext cx="23622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0C366A3-01D6-594C-94B8-B91A57315E47}"/>
                </a:ext>
              </a:extLst>
            </p:cNvPr>
            <p:cNvCxnSpPr/>
            <p:nvPr/>
          </p:nvCxnSpPr>
          <p:spPr>
            <a:xfrm>
              <a:off x="6019800" y="1905000"/>
              <a:ext cx="2286000" cy="381000"/>
            </a:xfrm>
            <a:prstGeom prst="line">
              <a:avLst/>
            </a:prstGeom>
            <a:ln w="28575">
              <a:solidFill>
                <a:srgbClr val="0066CC"/>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7AA1EF4-1E37-164E-B1E9-8AF5196158CA}"/>
                </a:ext>
              </a:extLst>
            </p:cNvPr>
            <p:cNvCxnSpPr/>
            <p:nvPr/>
          </p:nvCxnSpPr>
          <p:spPr>
            <a:xfrm rot="10800000" flipV="1">
              <a:off x="7239000"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5C3E4BA-B861-774A-8084-7B37F6E07306}"/>
                </a:ext>
              </a:extLst>
            </p:cNvPr>
            <p:cNvCxnSpPr/>
            <p:nvPr/>
          </p:nvCxnSpPr>
          <p:spPr>
            <a:xfrm>
              <a:off x="8305800"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DFAB073-6257-2C44-837C-D5B06FC367AB}"/>
                </a:ext>
              </a:extLst>
            </p:cNvPr>
            <p:cNvCxnSpPr/>
            <p:nvPr/>
          </p:nvCxnSpPr>
          <p:spPr>
            <a:xfrm rot="10800000" flipV="1">
              <a:off x="2590801" y="2819400"/>
              <a:ext cx="10668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D2C9409-8390-4D4D-977C-B375457B34B8}"/>
                </a:ext>
              </a:extLst>
            </p:cNvPr>
            <p:cNvCxnSpPr/>
            <p:nvPr/>
          </p:nvCxnSpPr>
          <p:spPr>
            <a:xfrm>
              <a:off x="3657601" y="2819400"/>
              <a:ext cx="1219200" cy="3810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23" name="Picture 2">
              <a:extLst>
                <a:ext uri="{FF2B5EF4-FFF2-40B4-BE49-F238E27FC236}">
                  <a16:creationId xmlns:a16="http://schemas.microsoft.com/office/drawing/2014/main" id="{A454F772-4394-1340-B6E9-099B5D0D259D}"/>
                </a:ext>
              </a:extLst>
            </p:cNvPr>
            <p:cNvPicPr>
              <a:picLocks noChangeAspect="1" noChangeArrowheads="1"/>
            </p:cNvPicPr>
            <p:nvPr/>
          </p:nvPicPr>
          <p:blipFill>
            <a:blip r:embed="rId7" cstate="print"/>
            <a:srcRect/>
            <a:stretch>
              <a:fillRect/>
            </a:stretch>
          </p:blipFill>
          <p:spPr bwMode="auto">
            <a:xfrm>
              <a:off x="6324600" y="1500555"/>
              <a:ext cx="289627" cy="273537"/>
            </a:xfrm>
            <a:prstGeom prst="rect">
              <a:avLst/>
            </a:prstGeom>
            <a:noFill/>
            <a:ln w="9525">
              <a:noFill/>
              <a:miter lim="800000"/>
              <a:headEnd/>
              <a:tailEnd/>
            </a:ln>
          </p:spPr>
        </p:pic>
        <p:sp>
          <p:nvSpPr>
            <p:cNvPr id="24" name="Rectangle 23">
              <a:extLst>
                <a:ext uri="{FF2B5EF4-FFF2-40B4-BE49-F238E27FC236}">
                  <a16:creationId xmlns:a16="http://schemas.microsoft.com/office/drawing/2014/main" id="{2ABAD027-8DFA-1D4A-BB6E-B92732DE7284}"/>
                </a:ext>
              </a:extLst>
            </p:cNvPr>
            <p:cNvSpPr/>
            <p:nvPr/>
          </p:nvSpPr>
          <p:spPr>
            <a:xfrm>
              <a:off x="27432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5" name="Picture 3" descr="\\.host\Shared Folders\Shared with PC\images\Pacman_stuck_minimax.png">
              <a:extLst>
                <a:ext uri="{FF2B5EF4-FFF2-40B4-BE49-F238E27FC236}">
                  <a16:creationId xmlns:a16="http://schemas.microsoft.com/office/drawing/2014/main" id="{EB046275-2346-FB47-8B7F-72A3FF1F0970}"/>
                </a:ext>
              </a:extLst>
            </p:cNvPr>
            <p:cNvPicPr>
              <a:picLocks noChangeAspect="1" noChangeArrowheads="1"/>
            </p:cNvPicPr>
            <p:nvPr/>
          </p:nvPicPr>
          <p:blipFill>
            <a:blip r:embed="rId6" cstate="print"/>
            <a:srcRect l="38135" t="16438" r="44067" b="58904"/>
            <a:stretch>
              <a:fillRect/>
            </a:stretch>
          </p:blipFill>
          <p:spPr bwMode="auto">
            <a:xfrm>
              <a:off x="2774460" y="2422770"/>
              <a:ext cx="304800" cy="261937"/>
            </a:xfrm>
            <a:prstGeom prst="rect">
              <a:avLst/>
            </a:prstGeom>
            <a:noFill/>
            <a:ln w="9525">
              <a:noFill/>
              <a:miter lim="800000"/>
              <a:headEnd/>
              <a:tailEnd/>
            </a:ln>
          </p:spPr>
        </p:pic>
        <p:sp>
          <p:nvSpPr>
            <p:cNvPr id="26" name="Oval 25">
              <a:extLst>
                <a:ext uri="{FF2B5EF4-FFF2-40B4-BE49-F238E27FC236}">
                  <a16:creationId xmlns:a16="http://schemas.microsoft.com/office/drawing/2014/main" id="{57839DB1-097B-9449-BF42-BBE437D22B42}"/>
                </a:ext>
              </a:extLst>
            </p:cNvPr>
            <p:cNvSpPr/>
            <p:nvPr/>
          </p:nvSpPr>
          <p:spPr>
            <a:xfrm>
              <a:off x="37650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7" name="Picture 2">
              <a:extLst>
                <a:ext uri="{FF2B5EF4-FFF2-40B4-BE49-F238E27FC236}">
                  <a16:creationId xmlns:a16="http://schemas.microsoft.com/office/drawing/2014/main" id="{6775F90A-2852-ED45-B19E-7548F4E9D63A}"/>
                </a:ext>
              </a:extLst>
            </p:cNvPr>
            <p:cNvPicPr>
              <a:picLocks noChangeAspect="1" noChangeArrowheads="1"/>
            </p:cNvPicPr>
            <p:nvPr/>
          </p:nvPicPr>
          <p:blipFill>
            <a:blip r:embed="rId7" cstate="print"/>
            <a:srcRect/>
            <a:stretch>
              <a:fillRect/>
            </a:stretch>
          </p:blipFill>
          <p:spPr bwMode="auto">
            <a:xfrm>
              <a:off x="3962400" y="2414955"/>
              <a:ext cx="289627" cy="273537"/>
            </a:xfrm>
            <a:prstGeom prst="rect">
              <a:avLst/>
            </a:prstGeom>
            <a:noFill/>
            <a:ln w="9525">
              <a:noFill/>
              <a:miter lim="800000"/>
              <a:headEnd/>
              <a:tailEnd/>
            </a:ln>
          </p:spPr>
        </p:pic>
        <p:sp>
          <p:nvSpPr>
            <p:cNvPr id="28" name="Rectangle 27">
              <a:extLst>
                <a:ext uri="{FF2B5EF4-FFF2-40B4-BE49-F238E27FC236}">
                  <a16:creationId xmlns:a16="http://schemas.microsoft.com/office/drawing/2014/main" id="{A9B49562-5DAA-934F-91ED-9642D02288A5}"/>
                </a:ext>
              </a:extLst>
            </p:cNvPr>
            <p:cNvSpPr/>
            <p:nvPr/>
          </p:nvSpPr>
          <p:spPr>
            <a:xfrm>
              <a:off x="7391400" y="2362200"/>
              <a:ext cx="1828800" cy="381000"/>
            </a:xfrm>
            <a:prstGeom prst="rect">
              <a:avLst/>
            </a:prstGeom>
            <a:solidFill>
              <a:schemeClr val="tx1"/>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9" name="Picture 3" descr="\\.host\Shared Folders\Shared with PC\images\Pacman_stuck_minimax.png">
              <a:extLst>
                <a:ext uri="{FF2B5EF4-FFF2-40B4-BE49-F238E27FC236}">
                  <a16:creationId xmlns:a16="http://schemas.microsoft.com/office/drawing/2014/main" id="{FECFC50E-3974-424B-8F74-6F2E27B8BACD}"/>
                </a:ext>
              </a:extLst>
            </p:cNvPr>
            <p:cNvPicPr>
              <a:picLocks noChangeAspect="1" noChangeArrowheads="1"/>
            </p:cNvPicPr>
            <p:nvPr/>
          </p:nvPicPr>
          <p:blipFill>
            <a:blip r:embed="rId6" cstate="print"/>
            <a:srcRect l="38135" t="16438" r="44067" b="58904"/>
            <a:stretch>
              <a:fillRect/>
            </a:stretch>
          </p:blipFill>
          <p:spPr bwMode="auto">
            <a:xfrm flipH="1">
              <a:off x="8001000" y="2438400"/>
              <a:ext cx="304800" cy="261937"/>
            </a:xfrm>
            <a:prstGeom prst="rect">
              <a:avLst/>
            </a:prstGeom>
            <a:noFill/>
            <a:ln w="9525">
              <a:noFill/>
              <a:miter lim="800000"/>
              <a:headEnd/>
              <a:tailEnd/>
            </a:ln>
          </p:spPr>
        </p:pic>
        <p:sp>
          <p:nvSpPr>
            <p:cNvPr id="30" name="Oval 29">
              <a:extLst>
                <a:ext uri="{FF2B5EF4-FFF2-40B4-BE49-F238E27FC236}">
                  <a16:creationId xmlns:a16="http://schemas.microsoft.com/office/drawing/2014/main" id="{D4283D5D-DCC2-7B4E-9DE2-406319CB695A}"/>
                </a:ext>
              </a:extLst>
            </p:cNvPr>
            <p:cNvSpPr/>
            <p:nvPr/>
          </p:nvSpPr>
          <p:spPr>
            <a:xfrm>
              <a:off x="841326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1" name="Picture 2">
              <a:extLst>
                <a:ext uri="{FF2B5EF4-FFF2-40B4-BE49-F238E27FC236}">
                  <a16:creationId xmlns:a16="http://schemas.microsoft.com/office/drawing/2014/main" id="{8EE03CAD-48D1-554E-ABF6-71CBBA24B16C}"/>
                </a:ext>
              </a:extLst>
            </p:cNvPr>
            <p:cNvPicPr>
              <a:picLocks noChangeAspect="1" noChangeArrowheads="1"/>
            </p:cNvPicPr>
            <p:nvPr/>
          </p:nvPicPr>
          <p:blipFill>
            <a:blip r:embed="rId7" cstate="print"/>
            <a:srcRect/>
            <a:stretch>
              <a:fillRect/>
            </a:stretch>
          </p:blipFill>
          <p:spPr bwMode="auto">
            <a:xfrm>
              <a:off x="8610600" y="2414955"/>
              <a:ext cx="289627" cy="273537"/>
            </a:xfrm>
            <a:prstGeom prst="rect">
              <a:avLst/>
            </a:prstGeom>
            <a:noFill/>
            <a:ln w="9525">
              <a:noFill/>
              <a:miter lim="800000"/>
              <a:headEnd/>
              <a:tailEnd/>
            </a:ln>
          </p:spPr>
        </p:pic>
        <p:sp>
          <p:nvSpPr>
            <p:cNvPr id="32" name="Rectangle 31">
              <a:extLst>
                <a:ext uri="{FF2B5EF4-FFF2-40B4-BE49-F238E27FC236}">
                  <a16:creationId xmlns:a16="http://schemas.microsoft.com/office/drawing/2014/main" id="{F1871266-3468-874A-A2EA-830B5117B82A}"/>
                </a:ext>
              </a:extLst>
            </p:cNvPr>
            <p:cNvSpPr/>
            <p:nvPr/>
          </p:nvSpPr>
          <p:spPr>
            <a:xfrm>
              <a:off x="1676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3" name="Picture 3" descr="\\.host\Shared Folders\Shared with PC\images\Pacman_stuck_minimax.png">
              <a:extLst>
                <a:ext uri="{FF2B5EF4-FFF2-40B4-BE49-F238E27FC236}">
                  <a16:creationId xmlns:a16="http://schemas.microsoft.com/office/drawing/2014/main" id="{89520317-FF62-164F-93A0-0F50C3D98206}"/>
                </a:ext>
              </a:extLst>
            </p:cNvPr>
            <p:cNvPicPr>
              <a:picLocks noChangeAspect="1" noChangeArrowheads="1"/>
            </p:cNvPicPr>
            <p:nvPr/>
          </p:nvPicPr>
          <p:blipFill>
            <a:blip r:embed="rId6" cstate="print"/>
            <a:srcRect l="38135" t="16438" r="44067" b="58904"/>
            <a:stretch>
              <a:fillRect/>
            </a:stretch>
          </p:blipFill>
          <p:spPr bwMode="auto">
            <a:xfrm>
              <a:off x="1707660" y="3337170"/>
              <a:ext cx="304800" cy="261937"/>
            </a:xfrm>
            <a:prstGeom prst="rect">
              <a:avLst/>
            </a:prstGeom>
            <a:noFill/>
            <a:ln w="9525">
              <a:noFill/>
              <a:miter lim="800000"/>
              <a:headEnd/>
              <a:tailEnd/>
            </a:ln>
          </p:spPr>
        </p:pic>
        <p:sp>
          <p:nvSpPr>
            <p:cNvPr id="34" name="Oval 33">
              <a:extLst>
                <a:ext uri="{FF2B5EF4-FFF2-40B4-BE49-F238E27FC236}">
                  <a16:creationId xmlns:a16="http://schemas.microsoft.com/office/drawing/2014/main" id="{4D5627AD-F38E-034D-8019-FE0D953BA5EA}"/>
                </a:ext>
              </a:extLst>
            </p:cNvPr>
            <p:cNvSpPr/>
            <p:nvPr/>
          </p:nvSpPr>
          <p:spPr>
            <a:xfrm>
              <a:off x="2698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5" name="Picture 2">
              <a:extLst>
                <a:ext uri="{FF2B5EF4-FFF2-40B4-BE49-F238E27FC236}">
                  <a16:creationId xmlns:a16="http://schemas.microsoft.com/office/drawing/2014/main" id="{D0A33F34-9BF2-2B40-94F4-38F743F8DE81}"/>
                </a:ext>
              </a:extLst>
            </p:cNvPr>
            <p:cNvPicPr>
              <a:picLocks noChangeAspect="1" noChangeArrowheads="1"/>
            </p:cNvPicPr>
            <p:nvPr/>
          </p:nvPicPr>
          <p:blipFill>
            <a:blip r:embed="rId7" cstate="print"/>
            <a:srcRect/>
            <a:stretch>
              <a:fillRect/>
            </a:stretch>
          </p:blipFill>
          <p:spPr bwMode="auto">
            <a:xfrm>
              <a:off x="2590800" y="3329355"/>
              <a:ext cx="289627" cy="273537"/>
            </a:xfrm>
            <a:prstGeom prst="rect">
              <a:avLst/>
            </a:prstGeom>
            <a:noFill/>
            <a:ln w="9525">
              <a:noFill/>
              <a:miter lim="800000"/>
              <a:headEnd/>
              <a:tailEnd/>
            </a:ln>
          </p:spPr>
        </p:pic>
        <p:sp>
          <p:nvSpPr>
            <p:cNvPr id="36" name="Rectangle 35">
              <a:extLst>
                <a:ext uri="{FF2B5EF4-FFF2-40B4-BE49-F238E27FC236}">
                  <a16:creationId xmlns:a16="http://schemas.microsoft.com/office/drawing/2014/main" id="{84FFE233-A52B-E74C-B27C-86A53F4F4B62}"/>
                </a:ext>
              </a:extLst>
            </p:cNvPr>
            <p:cNvSpPr/>
            <p:nvPr/>
          </p:nvSpPr>
          <p:spPr>
            <a:xfrm>
              <a:off x="39624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7" name="Picture 3" descr="\\.host\Shared Folders\Shared with PC\images\Pacman_stuck_minimax.png">
              <a:extLst>
                <a:ext uri="{FF2B5EF4-FFF2-40B4-BE49-F238E27FC236}">
                  <a16:creationId xmlns:a16="http://schemas.microsoft.com/office/drawing/2014/main" id="{6450555F-CBCF-194F-B536-16CFE5786E4A}"/>
                </a:ext>
              </a:extLst>
            </p:cNvPr>
            <p:cNvPicPr>
              <a:picLocks noChangeAspect="1" noChangeArrowheads="1"/>
            </p:cNvPicPr>
            <p:nvPr/>
          </p:nvPicPr>
          <p:blipFill>
            <a:blip r:embed="rId6" cstate="print"/>
            <a:srcRect l="38135" t="16438" r="44067" b="58904"/>
            <a:stretch>
              <a:fillRect/>
            </a:stretch>
          </p:blipFill>
          <p:spPr bwMode="auto">
            <a:xfrm>
              <a:off x="3993660" y="3337170"/>
              <a:ext cx="304800" cy="261937"/>
            </a:xfrm>
            <a:prstGeom prst="rect">
              <a:avLst/>
            </a:prstGeom>
            <a:noFill/>
            <a:ln w="9525">
              <a:noFill/>
              <a:miter lim="800000"/>
              <a:headEnd/>
              <a:tailEnd/>
            </a:ln>
          </p:spPr>
        </p:pic>
        <p:sp>
          <p:nvSpPr>
            <p:cNvPr id="38" name="Oval 37">
              <a:extLst>
                <a:ext uri="{FF2B5EF4-FFF2-40B4-BE49-F238E27FC236}">
                  <a16:creationId xmlns:a16="http://schemas.microsoft.com/office/drawing/2014/main" id="{52E22145-D5E9-6B4F-AB3C-53534AD11BA3}"/>
                </a:ext>
              </a:extLst>
            </p:cNvPr>
            <p:cNvSpPr/>
            <p:nvPr/>
          </p:nvSpPr>
          <p:spPr>
            <a:xfrm>
              <a:off x="49842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9" name="Picture 2">
              <a:extLst>
                <a:ext uri="{FF2B5EF4-FFF2-40B4-BE49-F238E27FC236}">
                  <a16:creationId xmlns:a16="http://schemas.microsoft.com/office/drawing/2014/main" id="{71980296-60EB-664B-A901-1F0D65C3629F}"/>
                </a:ext>
              </a:extLst>
            </p:cNvPr>
            <p:cNvPicPr>
              <a:picLocks noChangeAspect="1" noChangeArrowheads="1"/>
            </p:cNvPicPr>
            <p:nvPr/>
          </p:nvPicPr>
          <p:blipFill>
            <a:blip r:embed="rId7" cstate="print"/>
            <a:srcRect/>
            <a:stretch>
              <a:fillRect/>
            </a:stretch>
          </p:blipFill>
          <p:spPr bwMode="auto">
            <a:xfrm>
              <a:off x="5425373" y="3329355"/>
              <a:ext cx="289627" cy="273537"/>
            </a:xfrm>
            <a:prstGeom prst="rect">
              <a:avLst/>
            </a:prstGeom>
            <a:noFill/>
            <a:ln w="9525">
              <a:noFill/>
              <a:miter lim="800000"/>
              <a:headEnd/>
              <a:tailEnd/>
            </a:ln>
          </p:spPr>
        </p:pic>
        <p:sp>
          <p:nvSpPr>
            <p:cNvPr id="40" name="Rectangle 39">
              <a:extLst>
                <a:ext uri="{FF2B5EF4-FFF2-40B4-BE49-F238E27FC236}">
                  <a16:creationId xmlns:a16="http://schemas.microsoft.com/office/drawing/2014/main" id="{379A751D-AFAF-1A43-8F47-155411761ACD}"/>
                </a:ext>
              </a:extLst>
            </p:cNvPr>
            <p:cNvSpPr/>
            <p:nvPr/>
          </p:nvSpPr>
          <p:spPr>
            <a:xfrm>
              <a:off x="6324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1" name="Picture 3" descr="\\.host\Shared Folders\Shared with PC\images\Pacman_stuck_minimax.png">
              <a:extLst>
                <a:ext uri="{FF2B5EF4-FFF2-40B4-BE49-F238E27FC236}">
                  <a16:creationId xmlns:a16="http://schemas.microsoft.com/office/drawing/2014/main" id="{1055FCF9-D18C-B94B-BA89-F2BCA73498DC}"/>
                </a:ext>
              </a:extLst>
            </p:cNvPr>
            <p:cNvPicPr>
              <a:picLocks noChangeAspect="1" noChangeArrowheads="1"/>
            </p:cNvPicPr>
            <p:nvPr/>
          </p:nvPicPr>
          <p:blipFill>
            <a:blip r:embed="rId6" cstate="print"/>
            <a:srcRect l="38135" t="16438" r="44067" b="58904"/>
            <a:stretch>
              <a:fillRect/>
            </a:stretch>
          </p:blipFill>
          <p:spPr bwMode="auto">
            <a:xfrm flipH="1">
              <a:off x="6934200" y="3352800"/>
              <a:ext cx="304800" cy="261937"/>
            </a:xfrm>
            <a:prstGeom prst="rect">
              <a:avLst/>
            </a:prstGeom>
            <a:noFill/>
            <a:ln w="9525">
              <a:noFill/>
              <a:miter lim="800000"/>
              <a:headEnd/>
              <a:tailEnd/>
            </a:ln>
          </p:spPr>
        </p:pic>
        <p:sp>
          <p:nvSpPr>
            <p:cNvPr id="42" name="Oval 41">
              <a:extLst>
                <a:ext uri="{FF2B5EF4-FFF2-40B4-BE49-F238E27FC236}">
                  <a16:creationId xmlns:a16="http://schemas.microsoft.com/office/drawing/2014/main" id="{80BD41CE-FB36-1D46-9349-A92063E51B07}"/>
                </a:ext>
              </a:extLst>
            </p:cNvPr>
            <p:cNvSpPr/>
            <p:nvPr/>
          </p:nvSpPr>
          <p:spPr>
            <a:xfrm>
              <a:off x="7346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3" name="Picture 2">
              <a:extLst>
                <a:ext uri="{FF2B5EF4-FFF2-40B4-BE49-F238E27FC236}">
                  <a16:creationId xmlns:a16="http://schemas.microsoft.com/office/drawing/2014/main" id="{DD551FCB-9F9A-BE42-9EEB-1E109CEFDF3B}"/>
                </a:ext>
              </a:extLst>
            </p:cNvPr>
            <p:cNvPicPr>
              <a:picLocks noChangeAspect="1" noChangeArrowheads="1"/>
            </p:cNvPicPr>
            <p:nvPr/>
          </p:nvPicPr>
          <p:blipFill>
            <a:blip r:embed="rId7" cstate="print"/>
            <a:srcRect/>
            <a:stretch>
              <a:fillRect/>
            </a:stretch>
          </p:blipFill>
          <p:spPr bwMode="auto">
            <a:xfrm>
              <a:off x="7239000" y="3329355"/>
              <a:ext cx="289627" cy="273537"/>
            </a:xfrm>
            <a:prstGeom prst="rect">
              <a:avLst/>
            </a:prstGeom>
            <a:noFill/>
            <a:ln w="9525">
              <a:noFill/>
              <a:miter lim="800000"/>
              <a:headEnd/>
              <a:tailEnd/>
            </a:ln>
          </p:spPr>
        </p:pic>
        <p:sp>
          <p:nvSpPr>
            <p:cNvPr id="44" name="Rectangle 43">
              <a:extLst>
                <a:ext uri="{FF2B5EF4-FFF2-40B4-BE49-F238E27FC236}">
                  <a16:creationId xmlns:a16="http://schemas.microsoft.com/office/drawing/2014/main" id="{F1252812-D8D8-DF4D-83C6-D5F6BC3270B4}"/>
                </a:ext>
              </a:extLst>
            </p:cNvPr>
            <p:cNvSpPr/>
            <p:nvPr/>
          </p:nvSpPr>
          <p:spPr>
            <a:xfrm>
              <a:off x="8610600" y="3276600"/>
              <a:ext cx="18288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5" name="Picture 3" descr="\\.host\Shared Folders\Shared with PC\images\Pacman_stuck_minimax.png">
              <a:extLst>
                <a:ext uri="{FF2B5EF4-FFF2-40B4-BE49-F238E27FC236}">
                  <a16:creationId xmlns:a16="http://schemas.microsoft.com/office/drawing/2014/main" id="{32670AF1-0E7D-0D43-A920-3156F4FD8A8F}"/>
                </a:ext>
              </a:extLst>
            </p:cNvPr>
            <p:cNvPicPr>
              <a:picLocks noChangeAspect="1" noChangeArrowheads="1"/>
            </p:cNvPicPr>
            <p:nvPr/>
          </p:nvPicPr>
          <p:blipFill>
            <a:blip r:embed="rId6" cstate="print"/>
            <a:srcRect l="38135" t="16438" r="44067" b="58904"/>
            <a:stretch>
              <a:fillRect/>
            </a:stretch>
          </p:blipFill>
          <p:spPr bwMode="auto">
            <a:xfrm flipH="1">
              <a:off x="9220200" y="3352800"/>
              <a:ext cx="304800" cy="261937"/>
            </a:xfrm>
            <a:prstGeom prst="rect">
              <a:avLst/>
            </a:prstGeom>
            <a:noFill/>
            <a:ln w="9525">
              <a:noFill/>
              <a:miter lim="800000"/>
              <a:headEnd/>
              <a:tailEnd/>
            </a:ln>
          </p:spPr>
        </p:pic>
        <p:sp>
          <p:nvSpPr>
            <p:cNvPr id="46" name="Oval 45">
              <a:extLst>
                <a:ext uri="{FF2B5EF4-FFF2-40B4-BE49-F238E27FC236}">
                  <a16:creationId xmlns:a16="http://schemas.microsoft.com/office/drawing/2014/main" id="{637FC459-4507-3B41-ADAC-C42C9B18072A}"/>
                </a:ext>
              </a:extLst>
            </p:cNvPr>
            <p:cNvSpPr/>
            <p:nvPr/>
          </p:nvSpPr>
          <p:spPr>
            <a:xfrm>
              <a:off x="963246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7" name="Picture 2">
              <a:extLst>
                <a:ext uri="{FF2B5EF4-FFF2-40B4-BE49-F238E27FC236}">
                  <a16:creationId xmlns:a16="http://schemas.microsoft.com/office/drawing/2014/main" id="{5718B5D8-CC94-F745-A941-65238D70CBA5}"/>
                </a:ext>
              </a:extLst>
            </p:cNvPr>
            <p:cNvPicPr>
              <a:picLocks noChangeAspect="1" noChangeArrowheads="1"/>
            </p:cNvPicPr>
            <p:nvPr/>
          </p:nvPicPr>
          <p:blipFill>
            <a:blip r:embed="rId7" cstate="print"/>
            <a:srcRect/>
            <a:stretch>
              <a:fillRect/>
            </a:stretch>
          </p:blipFill>
          <p:spPr bwMode="auto">
            <a:xfrm>
              <a:off x="10073573" y="3329355"/>
              <a:ext cx="289627" cy="273537"/>
            </a:xfrm>
            <a:prstGeom prst="rect">
              <a:avLst/>
            </a:prstGeom>
            <a:noFill/>
            <a:ln w="9525">
              <a:noFill/>
              <a:miter lim="800000"/>
              <a:headEnd/>
              <a:tailEnd/>
            </a:ln>
          </p:spPr>
        </p:pic>
        <p:sp>
          <p:nvSpPr>
            <p:cNvPr id="48" name="TextBox 47">
              <a:extLst>
                <a:ext uri="{FF2B5EF4-FFF2-40B4-BE49-F238E27FC236}">
                  <a16:creationId xmlns:a16="http://schemas.microsoft.com/office/drawing/2014/main" id="{CD36CF07-581B-0F48-8E98-76674B97B167}"/>
                </a:ext>
              </a:extLst>
            </p:cNvPr>
            <p:cNvSpPr txBox="1"/>
            <p:nvPr/>
          </p:nvSpPr>
          <p:spPr>
            <a:xfrm>
              <a:off x="9207357" y="3733800"/>
              <a:ext cx="838200" cy="596533"/>
            </a:xfrm>
            <a:prstGeom prst="rect">
              <a:avLst/>
            </a:prstGeom>
            <a:noFill/>
          </p:spPr>
          <p:txBody>
            <a:bodyPr wrap="square" rtlCol="0">
              <a:spAutoFit/>
            </a:bodyPr>
            <a:lstStyle/>
            <a:p>
              <a:r>
                <a:rPr lang="en-US" sz="2400" dirty="0">
                  <a:latin typeface="Calibri" pitchFamily="34" charset="0"/>
                </a:rPr>
                <a:t>+8</a:t>
              </a:r>
            </a:p>
          </p:txBody>
        </p:sp>
        <p:sp>
          <p:nvSpPr>
            <p:cNvPr id="49" name="TextBox 48">
              <a:extLst>
                <a:ext uri="{FF2B5EF4-FFF2-40B4-BE49-F238E27FC236}">
                  <a16:creationId xmlns:a16="http://schemas.microsoft.com/office/drawing/2014/main" id="{B3E99332-EF9E-D947-8B60-0BBD968DCEC7}"/>
                </a:ext>
              </a:extLst>
            </p:cNvPr>
            <p:cNvSpPr txBox="1"/>
            <p:nvPr/>
          </p:nvSpPr>
          <p:spPr>
            <a:xfrm>
              <a:off x="6894816" y="3733799"/>
              <a:ext cx="838200" cy="461666"/>
            </a:xfrm>
            <a:prstGeom prst="rect">
              <a:avLst/>
            </a:prstGeom>
            <a:noFill/>
          </p:spPr>
          <p:txBody>
            <a:bodyPr wrap="square" rtlCol="0">
              <a:spAutoFit/>
            </a:bodyPr>
            <a:lstStyle/>
            <a:p>
              <a:r>
                <a:rPr lang="en-US" sz="2400" dirty="0">
                  <a:latin typeface="Calibri" pitchFamily="34" charset="0"/>
                </a:rPr>
                <a:t>-10</a:t>
              </a:r>
            </a:p>
          </p:txBody>
        </p:sp>
        <p:sp>
          <p:nvSpPr>
            <p:cNvPr id="50" name="TextBox 49">
              <a:extLst>
                <a:ext uri="{FF2B5EF4-FFF2-40B4-BE49-F238E27FC236}">
                  <a16:creationId xmlns:a16="http://schemas.microsoft.com/office/drawing/2014/main" id="{81531B8E-CFEC-B24F-87A3-F22A10955BC8}"/>
                </a:ext>
              </a:extLst>
            </p:cNvPr>
            <p:cNvSpPr txBox="1"/>
            <p:nvPr/>
          </p:nvSpPr>
          <p:spPr>
            <a:xfrm>
              <a:off x="4630220" y="3733799"/>
              <a:ext cx="838200" cy="461666"/>
            </a:xfrm>
            <a:prstGeom prst="rect">
              <a:avLst/>
            </a:prstGeom>
            <a:noFill/>
          </p:spPr>
          <p:txBody>
            <a:bodyPr wrap="square" rtlCol="0">
              <a:spAutoFit/>
            </a:bodyPr>
            <a:lstStyle/>
            <a:p>
              <a:r>
                <a:rPr lang="en-US" sz="2400" dirty="0">
                  <a:latin typeface="Calibri" pitchFamily="34" charset="0"/>
                </a:rPr>
                <a:t>-5</a:t>
              </a:r>
            </a:p>
          </p:txBody>
        </p:sp>
        <p:sp>
          <p:nvSpPr>
            <p:cNvPr id="51" name="TextBox 50">
              <a:extLst>
                <a:ext uri="{FF2B5EF4-FFF2-40B4-BE49-F238E27FC236}">
                  <a16:creationId xmlns:a16="http://schemas.microsoft.com/office/drawing/2014/main" id="{E0B1C30A-C1A7-A94D-9800-436C280B49DF}"/>
                </a:ext>
              </a:extLst>
            </p:cNvPr>
            <p:cNvSpPr txBox="1"/>
            <p:nvPr/>
          </p:nvSpPr>
          <p:spPr>
            <a:xfrm>
              <a:off x="2267164" y="3733799"/>
              <a:ext cx="838200" cy="461666"/>
            </a:xfrm>
            <a:prstGeom prst="rect">
              <a:avLst/>
            </a:prstGeom>
            <a:noFill/>
          </p:spPr>
          <p:txBody>
            <a:bodyPr wrap="square" rtlCol="0">
              <a:spAutoFit/>
            </a:bodyPr>
            <a:lstStyle/>
            <a:p>
              <a:r>
                <a:rPr lang="en-US" sz="2400" dirty="0">
                  <a:latin typeface="Calibri" pitchFamily="34" charset="0"/>
                </a:rPr>
                <a:t>-8</a:t>
              </a:r>
            </a:p>
          </p:txBody>
        </p:sp>
      </p:grpSp>
      <p:sp>
        <p:nvSpPr>
          <p:cNvPr id="52" name="TextBox 51">
            <a:extLst>
              <a:ext uri="{FF2B5EF4-FFF2-40B4-BE49-F238E27FC236}">
                <a16:creationId xmlns:a16="http://schemas.microsoft.com/office/drawing/2014/main" id="{E0EADC79-6DDA-CB4B-96A7-5DFB38FF3AA1}"/>
              </a:ext>
            </a:extLst>
          </p:cNvPr>
          <p:cNvSpPr txBox="1"/>
          <p:nvPr/>
        </p:nvSpPr>
        <p:spPr>
          <a:xfrm>
            <a:off x="685800" y="1367135"/>
            <a:ext cx="3962400" cy="461665"/>
          </a:xfrm>
          <a:prstGeom prst="rect">
            <a:avLst/>
          </a:prstGeom>
          <a:noFill/>
        </p:spPr>
        <p:txBody>
          <a:bodyPr wrap="square" rtlCol="0">
            <a:spAutoFit/>
          </a:bodyPr>
          <a:lstStyle/>
          <a:p>
            <a:r>
              <a:rPr lang="en-US" sz="2400" dirty="0">
                <a:solidFill>
                  <a:schemeClr val="accent2"/>
                </a:solidFill>
                <a:latin typeface="Calibri" pitchFamily="34" charset="0"/>
              </a:rPr>
              <a:t>States Under Agent’s Control:</a:t>
            </a:r>
          </a:p>
        </p:txBody>
      </p:sp>
      <p:sp>
        <p:nvSpPr>
          <p:cNvPr id="53" name="TextBox 52">
            <a:extLst>
              <a:ext uri="{FF2B5EF4-FFF2-40B4-BE49-F238E27FC236}">
                <a16:creationId xmlns:a16="http://schemas.microsoft.com/office/drawing/2014/main" id="{155762CE-8A39-864D-981C-8E54B489ECE4}"/>
              </a:ext>
            </a:extLst>
          </p:cNvPr>
          <p:cNvSpPr txBox="1"/>
          <p:nvPr/>
        </p:nvSpPr>
        <p:spPr>
          <a:xfrm>
            <a:off x="5181600" y="5562600"/>
            <a:ext cx="2819400" cy="461665"/>
          </a:xfrm>
          <a:prstGeom prst="rect">
            <a:avLst/>
          </a:prstGeom>
          <a:noFill/>
        </p:spPr>
        <p:txBody>
          <a:bodyPr wrap="square" rtlCol="0">
            <a:spAutoFit/>
          </a:bodyPr>
          <a:lstStyle/>
          <a:p>
            <a:r>
              <a:rPr lang="en-US" sz="2400" dirty="0">
                <a:solidFill>
                  <a:srgbClr val="7030A0"/>
                </a:solidFill>
                <a:latin typeface="Calibri" pitchFamily="34" charset="0"/>
              </a:rPr>
              <a:t>Terminal States:</a:t>
            </a:r>
          </a:p>
        </p:txBody>
      </p:sp>
      <p:pic>
        <p:nvPicPr>
          <p:cNvPr id="54" name="Picture 53" descr="TP_tmp.png">
            <a:extLst>
              <a:ext uri="{FF2B5EF4-FFF2-40B4-BE49-F238E27FC236}">
                <a16:creationId xmlns:a16="http://schemas.microsoft.com/office/drawing/2014/main" id="{CA321C61-C69B-9B4B-AC84-3FDF8D00A618}"/>
              </a:ext>
            </a:extLst>
          </p:cNvPr>
          <p:cNvPicPr>
            <a:picLocks noChangeAspect="1"/>
          </p:cNvPicPr>
          <p:nvPr>
            <p:custDataLst>
              <p:tags r:id="rId1"/>
            </p:custDataLst>
          </p:nvPr>
        </p:nvPicPr>
        <p:blipFill>
          <a:blip r:embed="rId8" cstate="print"/>
          <a:stretch>
            <a:fillRect/>
          </a:stretch>
        </p:blipFill>
        <p:spPr bwMode="auto">
          <a:xfrm>
            <a:off x="1067083" y="1828800"/>
            <a:ext cx="2920953" cy="457112"/>
          </a:xfrm>
          <a:prstGeom prst="rect">
            <a:avLst/>
          </a:prstGeom>
          <a:noFill/>
          <a:ln/>
          <a:effectLst/>
        </p:spPr>
      </p:pic>
      <p:pic>
        <p:nvPicPr>
          <p:cNvPr id="55" name="Picture 54" descr="TP_tmp.png">
            <a:extLst>
              <a:ext uri="{FF2B5EF4-FFF2-40B4-BE49-F238E27FC236}">
                <a16:creationId xmlns:a16="http://schemas.microsoft.com/office/drawing/2014/main" id="{BCCF4C0C-E884-684E-9B02-88A02705FA97}"/>
              </a:ext>
            </a:extLst>
          </p:cNvPr>
          <p:cNvPicPr>
            <a:picLocks noChangeAspect="1"/>
          </p:cNvPicPr>
          <p:nvPr>
            <p:custDataLst>
              <p:tags r:id="rId2"/>
            </p:custDataLst>
          </p:nvPr>
        </p:nvPicPr>
        <p:blipFill>
          <a:blip r:embed="rId9" cstate="print"/>
          <a:stretch>
            <a:fillRect/>
          </a:stretch>
        </p:blipFill>
        <p:spPr bwMode="auto">
          <a:xfrm>
            <a:off x="5512316" y="6019800"/>
            <a:ext cx="1574284" cy="278890"/>
          </a:xfrm>
          <a:prstGeom prst="rect">
            <a:avLst/>
          </a:prstGeom>
          <a:noFill/>
          <a:ln/>
          <a:effectLst/>
        </p:spPr>
      </p:pic>
      <p:sp>
        <p:nvSpPr>
          <p:cNvPr id="56" name="Right Arrow 55">
            <a:extLst>
              <a:ext uri="{FF2B5EF4-FFF2-40B4-BE49-F238E27FC236}">
                <a16:creationId xmlns:a16="http://schemas.microsoft.com/office/drawing/2014/main" id="{457B5888-868D-7F43-A570-04F1407F2776}"/>
              </a:ext>
            </a:extLst>
          </p:cNvPr>
          <p:cNvSpPr/>
          <p:nvPr/>
        </p:nvSpPr>
        <p:spPr>
          <a:xfrm rot="1943663">
            <a:off x="4045804" y="2305478"/>
            <a:ext cx="1706429" cy="304800"/>
          </a:xfrm>
          <a:prstGeom prst="rightArrow">
            <a:avLst/>
          </a:prstGeom>
          <a:solidFill>
            <a:srgbClr val="CCECFF"/>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66F7CB3B-F6F8-364B-A440-B2E4C66BE9FC}"/>
              </a:ext>
            </a:extLst>
          </p:cNvPr>
          <p:cNvSpPr txBox="1"/>
          <p:nvPr/>
        </p:nvSpPr>
        <p:spPr>
          <a:xfrm>
            <a:off x="7239000" y="1371600"/>
            <a:ext cx="4495800" cy="461665"/>
          </a:xfrm>
          <a:prstGeom prst="rect">
            <a:avLst/>
          </a:prstGeom>
          <a:noFill/>
        </p:spPr>
        <p:txBody>
          <a:bodyPr wrap="square" rtlCol="0">
            <a:spAutoFit/>
          </a:bodyPr>
          <a:lstStyle/>
          <a:p>
            <a:r>
              <a:rPr lang="en-US" sz="2400" dirty="0">
                <a:solidFill>
                  <a:srgbClr val="C00000"/>
                </a:solidFill>
                <a:latin typeface="Calibri" pitchFamily="34" charset="0"/>
              </a:rPr>
              <a:t>States Under Opponent’s Control:</a:t>
            </a:r>
          </a:p>
        </p:txBody>
      </p:sp>
      <p:pic>
        <p:nvPicPr>
          <p:cNvPr id="58" name="Picture 57" descr="TP_tmp.png">
            <a:extLst>
              <a:ext uri="{FF2B5EF4-FFF2-40B4-BE49-F238E27FC236}">
                <a16:creationId xmlns:a16="http://schemas.microsoft.com/office/drawing/2014/main" id="{B1D6F6C2-14D4-964F-9697-D6076D7CCDFF}"/>
              </a:ext>
            </a:extLst>
          </p:cNvPr>
          <p:cNvPicPr>
            <a:picLocks noChangeAspect="1"/>
          </p:cNvPicPr>
          <p:nvPr>
            <p:custDataLst>
              <p:tags r:id="rId3"/>
            </p:custDataLst>
          </p:nvPr>
        </p:nvPicPr>
        <p:blipFill>
          <a:blip r:embed="rId10" cstate="print"/>
          <a:stretch>
            <a:fillRect/>
          </a:stretch>
        </p:blipFill>
        <p:spPr bwMode="auto">
          <a:xfrm>
            <a:off x="7899451" y="1828800"/>
            <a:ext cx="2919874" cy="456943"/>
          </a:xfrm>
          <a:prstGeom prst="rect">
            <a:avLst/>
          </a:prstGeom>
          <a:noFill/>
          <a:ln/>
          <a:effectLst/>
        </p:spPr>
      </p:pic>
      <p:sp>
        <p:nvSpPr>
          <p:cNvPr id="59" name="Right Arrow 58">
            <a:extLst>
              <a:ext uri="{FF2B5EF4-FFF2-40B4-BE49-F238E27FC236}">
                <a16:creationId xmlns:a16="http://schemas.microsoft.com/office/drawing/2014/main" id="{DAFB5124-E962-2D48-BDEA-6E2DF9E9432C}"/>
              </a:ext>
            </a:extLst>
          </p:cNvPr>
          <p:cNvSpPr/>
          <p:nvPr/>
        </p:nvSpPr>
        <p:spPr>
          <a:xfrm rot="8255959">
            <a:off x="8148387" y="2949051"/>
            <a:ext cx="1406806" cy="304800"/>
          </a:xfrm>
          <a:prstGeom prst="rightArrow">
            <a:avLst/>
          </a:prstGeom>
          <a:solidFill>
            <a:srgbClr val="FF9999"/>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747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6" grpId="0" animBg="1"/>
      <p:bldP spid="57" grpId="0"/>
      <p:bldP spid="5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EF59E41-0BAC-D94F-91E7-873DDB5D9239}"/>
              </a:ext>
            </a:extLst>
          </p:cNvPr>
          <p:cNvSpPr txBox="1">
            <a:spLocks noChangeArrowheads="1"/>
          </p:cNvSpPr>
          <p:nvPr/>
        </p:nvSpPr>
        <p:spPr>
          <a:xfrm>
            <a:off x="0" y="-19050"/>
            <a:ext cx="12192000" cy="8572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Calibri" panose="020F0502020204030204" pitchFamily="34" charset="0"/>
                <a:cs typeface="Calibri" panose="020F0502020204030204" pitchFamily="34" charset="0"/>
              </a:rPr>
              <a:t>Tic-Tac-Toe Game Tree</a:t>
            </a:r>
          </a:p>
        </p:txBody>
      </p:sp>
      <p:cxnSp>
        <p:nvCxnSpPr>
          <p:cNvPr id="5" name="Straight Connector 4">
            <a:extLst>
              <a:ext uri="{FF2B5EF4-FFF2-40B4-BE49-F238E27FC236}">
                <a16:creationId xmlns:a16="http://schemas.microsoft.com/office/drawing/2014/main" id="{18A2BA32-6139-854A-ABA0-139C6E9DA513}"/>
              </a:ext>
            </a:extLst>
          </p:cNvPr>
          <p:cNvCxnSpPr>
            <a:cxnSpLocks/>
          </p:cNvCxnSpPr>
          <p:nvPr/>
        </p:nvCxnSpPr>
        <p:spPr>
          <a:xfrm>
            <a:off x="0" y="838200"/>
            <a:ext cx="12192000"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8" name="Slide Number Placeholder 5">
            <a:extLst>
              <a:ext uri="{FF2B5EF4-FFF2-40B4-BE49-F238E27FC236}">
                <a16:creationId xmlns:a16="http://schemas.microsoft.com/office/drawing/2014/main" id="{DB6B82A3-4DB1-3640-B5AC-BF5442E980A4}"/>
              </a:ext>
            </a:extLst>
          </p:cNvPr>
          <p:cNvSpPr>
            <a:spLocks noGrp="1"/>
          </p:cNvSpPr>
          <p:nvPr>
            <p:ph type="sldNum" sz="quarter" idx="12"/>
          </p:nvPr>
        </p:nvSpPr>
        <p:spPr>
          <a:xfrm>
            <a:off x="11400311" y="6356350"/>
            <a:ext cx="625617" cy="365125"/>
          </a:xfrm>
        </p:spPr>
        <p:txBody>
          <a:bodyPr/>
          <a:lstStyle/>
          <a:p>
            <a:fld id="{2FBE9FE5-B1FE-D34A-9F6B-9382BD8E23AD}" type="slidenum">
              <a:rPr lang="en-US" smtClean="0"/>
              <a:t>12</a:t>
            </a:fld>
            <a:endParaRPr lang="en-US" dirty="0"/>
          </a:p>
        </p:txBody>
      </p:sp>
      <p:sp>
        <p:nvSpPr>
          <p:cNvPr id="9" name="Content Placeholder 2">
            <a:extLst>
              <a:ext uri="{FF2B5EF4-FFF2-40B4-BE49-F238E27FC236}">
                <a16:creationId xmlns:a16="http://schemas.microsoft.com/office/drawing/2014/main" id="{00EF2F0C-6CAE-654E-81E7-9C5A6D8C76AA}"/>
              </a:ext>
            </a:extLst>
          </p:cNvPr>
          <p:cNvSpPr txBox="1">
            <a:spLocks/>
          </p:cNvSpPr>
          <p:nvPr/>
        </p:nvSpPr>
        <p:spPr>
          <a:xfrm>
            <a:off x="9899115" y="6538912"/>
            <a:ext cx="1814004" cy="2473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200" dirty="0">
                <a:latin typeface="Calibri" panose="020F0502020204030204" pitchFamily="34" charset="0"/>
                <a:cs typeface="Calibri" panose="020F0502020204030204" pitchFamily="34" charset="0"/>
              </a:rPr>
              <a:t>Figure from Berkley AI</a:t>
            </a:r>
          </a:p>
        </p:txBody>
      </p:sp>
      <p:pic>
        <p:nvPicPr>
          <p:cNvPr id="81" name="Picture 3">
            <a:extLst>
              <a:ext uri="{FF2B5EF4-FFF2-40B4-BE49-F238E27FC236}">
                <a16:creationId xmlns:a16="http://schemas.microsoft.com/office/drawing/2014/main" id="{125D6D47-232F-D64D-9333-0BA26B50E1B2}"/>
              </a:ext>
            </a:extLst>
          </p:cNvPr>
          <p:cNvPicPr>
            <a:picLocks noChangeAspect="1" noChangeArrowheads="1"/>
          </p:cNvPicPr>
          <p:nvPr/>
        </p:nvPicPr>
        <p:blipFill>
          <a:blip r:embed="rId3" cstate="print"/>
          <a:srcRect/>
          <a:stretch>
            <a:fillRect/>
          </a:stretch>
        </p:blipFill>
        <p:spPr bwMode="auto">
          <a:xfrm>
            <a:off x="2339774" y="1161255"/>
            <a:ext cx="7296150" cy="5283200"/>
          </a:xfrm>
          <a:prstGeom prst="rect">
            <a:avLst/>
          </a:prstGeom>
          <a:noFill/>
          <a:ln w="9525">
            <a:noFill/>
            <a:miter lim="800000"/>
            <a:headEnd/>
            <a:tailEnd/>
          </a:ln>
        </p:spPr>
      </p:pic>
      <p:pic>
        <p:nvPicPr>
          <p:cNvPr id="82" name="Picture 3">
            <a:extLst>
              <a:ext uri="{FF2B5EF4-FFF2-40B4-BE49-F238E27FC236}">
                <a16:creationId xmlns:a16="http://schemas.microsoft.com/office/drawing/2014/main" id="{FBFB6450-B9A1-A147-BFD7-127C072EDDF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254989" y="932655"/>
            <a:ext cx="1045620" cy="1033462"/>
          </a:xfrm>
          <a:prstGeom prst="rect">
            <a:avLst/>
          </a:prstGeom>
          <a:noFill/>
        </p:spPr>
      </p:pic>
      <p:pic>
        <p:nvPicPr>
          <p:cNvPr id="83" name="Picture 3">
            <a:extLst>
              <a:ext uri="{FF2B5EF4-FFF2-40B4-BE49-F238E27FC236}">
                <a16:creationId xmlns:a16="http://schemas.microsoft.com/office/drawing/2014/main" id="{26E4A6F6-0198-DA47-A4E2-A41B97763EE9}"/>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372790" y="1847739"/>
            <a:ext cx="928884" cy="1032093"/>
          </a:xfrm>
          <a:prstGeom prst="rect">
            <a:avLst/>
          </a:prstGeom>
          <a:noFill/>
        </p:spPr>
      </p:pic>
      <p:pic>
        <p:nvPicPr>
          <p:cNvPr id="84" name="Picture 3">
            <a:extLst>
              <a:ext uri="{FF2B5EF4-FFF2-40B4-BE49-F238E27FC236}">
                <a16:creationId xmlns:a16="http://schemas.microsoft.com/office/drawing/2014/main" id="{8D7AD409-AA17-434F-BB54-980F2D9C855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254989" y="2761455"/>
            <a:ext cx="1045620" cy="1033462"/>
          </a:xfrm>
          <a:prstGeom prst="rect">
            <a:avLst/>
          </a:prstGeom>
          <a:noFill/>
        </p:spPr>
      </p:pic>
      <p:pic>
        <p:nvPicPr>
          <p:cNvPr id="85" name="Picture 3">
            <a:extLst>
              <a:ext uri="{FF2B5EF4-FFF2-40B4-BE49-F238E27FC236}">
                <a16:creationId xmlns:a16="http://schemas.microsoft.com/office/drawing/2014/main" id="{4178248B-AF56-3046-A3C8-AE6593CC2D1F}"/>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372790" y="3676539"/>
            <a:ext cx="928884" cy="1032093"/>
          </a:xfrm>
          <a:prstGeom prst="rect">
            <a:avLst/>
          </a:prstGeom>
          <a:noFill/>
        </p:spPr>
      </p:pic>
      <p:pic>
        <p:nvPicPr>
          <p:cNvPr id="86" name="Picture 3">
            <a:extLst>
              <a:ext uri="{FF2B5EF4-FFF2-40B4-BE49-F238E27FC236}">
                <a16:creationId xmlns:a16="http://schemas.microsoft.com/office/drawing/2014/main" id="{E6C60866-06F3-4445-B3B8-8F7E8835FB96}"/>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549824" y="3599825"/>
            <a:ext cx="4419600" cy="216549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46562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EF59E41-0BAC-D94F-91E7-873DDB5D9239}"/>
              </a:ext>
            </a:extLst>
          </p:cNvPr>
          <p:cNvSpPr txBox="1">
            <a:spLocks noChangeArrowheads="1"/>
          </p:cNvSpPr>
          <p:nvPr/>
        </p:nvSpPr>
        <p:spPr>
          <a:xfrm>
            <a:off x="0" y="-19050"/>
            <a:ext cx="12192000" cy="8572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Calibri" panose="020F0502020204030204" pitchFamily="34" charset="0"/>
                <a:cs typeface="Calibri" panose="020F0502020204030204" pitchFamily="34" charset="0"/>
              </a:rPr>
              <a:t>Adversarial Search (Minimax)</a:t>
            </a:r>
          </a:p>
        </p:txBody>
      </p:sp>
      <p:cxnSp>
        <p:nvCxnSpPr>
          <p:cNvPr id="5" name="Straight Connector 4">
            <a:extLst>
              <a:ext uri="{FF2B5EF4-FFF2-40B4-BE49-F238E27FC236}">
                <a16:creationId xmlns:a16="http://schemas.microsoft.com/office/drawing/2014/main" id="{18A2BA32-6139-854A-ABA0-139C6E9DA513}"/>
              </a:ext>
            </a:extLst>
          </p:cNvPr>
          <p:cNvCxnSpPr>
            <a:cxnSpLocks/>
          </p:cNvCxnSpPr>
          <p:nvPr/>
        </p:nvCxnSpPr>
        <p:spPr>
          <a:xfrm>
            <a:off x="0" y="838200"/>
            <a:ext cx="12192000"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8" name="Slide Number Placeholder 5">
            <a:extLst>
              <a:ext uri="{FF2B5EF4-FFF2-40B4-BE49-F238E27FC236}">
                <a16:creationId xmlns:a16="http://schemas.microsoft.com/office/drawing/2014/main" id="{DB6B82A3-4DB1-3640-B5AC-BF5442E980A4}"/>
              </a:ext>
            </a:extLst>
          </p:cNvPr>
          <p:cNvSpPr>
            <a:spLocks noGrp="1"/>
          </p:cNvSpPr>
          <p:nvPr>
            <p:ph type="sldNum" sz="quarter" idx="12"/>
          </p:nvPr>
        </p:nvSpPr>
        <p:spPr>
          <a:xfrm>
            <a:off x="11400311" y="6356350"/>
            <a:ext cx="625617" cy="365125"/>
          </a:xfrm>
        </p:spPr>
        <p:txBody>
          <a:bodyPr/>
          <a:lstStyle/>
          <a:p>
            <a:fld id="{2FBE9FE5-B1FE-D34A-9F6B-9382BD8E23AD}" type="slidenum">
              <a:rPr lang="en-US" smtClean="0"/>
              <a:t>13</a:t>
            </a:fld>
            <a:endParaRPr lang="en-US" dirty="0"/>
          </a:p>
        </p:txBody>
      </p:sp>
      <p:sp>
        <p:nvSpPr>
          <p:cNvPr id="9" name="Content Placeholder 2">
            <a:extLst>
              <a:ext uri="{FF2B5EF4-FFF2-40B4-BE49-F238E27FC236}">
                <a16:creationId xmlns:a16="http://schemas.microsoft.com/office/drawing/2014/main" id="{00EF2F0C-6CAE-654E-81E7-9C5A6D8C76AA}"/>
              </a:ext>
            </a:extLst>
          </p:cNvPr>
          <p:cNvSpPr txBox="1">
            <a:spLocks/>
          </p:cNvSpPr>
          <p:nvPr/>
        </p:nvSpPr>
        <p:spPr>
          <a:xfrm>
            <a:off x="9899115" y="6538912"/>
            <a:ext cx="1814004" cy="2473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200" dirty="0">
                <a:latin typeface="Calibri" panose="020F0502020204030204" pitchFamily="34" charset="0"/>
                <a:cs typeface="Calibri" panose="020F0502020204030204" pitchFamily="34" charset="0"/>
              </a:rPr>
              <a:t>Figure from Berkley AI</a:t>
            </a:r>
          </a:p>
        </p:txBody>
      </p:sp>
      <p:sp>
        <p:nvSpPr>
          <p:cNvPr id="49" name="Rectangle 3">
            <a:extLst>
              <a:ext uri="{FF2B5EF4-FFF2-40B4-BE49-F238E27FC236}">
                <a16:creationId xmlns:a16="http://schemas.microsoft.com/office/drawing/2014/main" id="{5ABB3AD7-7A91-8E42-8D49-22C24074FF61}"/>
              </a:ext>
            </a:extLst>
          </p:cNvPr>
          <p:cNvSpPr>
            <a:spLocks noGrp="1" noChangeArrowheads="1"/>
          </p:cNvSpPr>
          <p:nvPr>
            <p:ph idx="1"/>
          </p:nvPr>
        </p:nvSpPr>
        <p:spPr>
          <a:xfrm>
            <a:off x="1089949" y="1020762"/>
            <a:ext cx="5486400" cy="4525963"/>
          </a:xfrm>
        </p:spPr>
        <p:txBody>
          <a:bodyPr/>
          <a:lstStyle/>
          <a:p>
            <a:pPr eaLnBrk="1" hangingPunct="1"/>
            <a:r>
              <a:rPr lang="en-US" sz="2200" dirty="0"/>
              <a:t>Deterministic, zero-sum games:</a:t>
            </a:r>
          </a:p>
          <a:p>
            <a:pPr lvl="1" eaLnBrk="1" hangingPunct="1"/>
            <a:r>
              <a:rPr lang="en-US" sz="2200" dirty="0"/>
              <a:t>Tic-tac-toe, chess, checkers</a:t>
            </a:r>
          </a:p>
          <a:p>
            <a:pPr lvl="1" eaLnBrk="1" hangingPunct="1"/>
            <a:r>
              <a:rPr lang="en-US" sz="2200" dirty="0"/>
              <a:t>One player maximizes result</a:t>
            </a:r>
          </a:p>
          <a:p>
            <a:pPr lvl="1" eaLnBrk="1" hangingPunct="1"/>
            <a:r>
              <a:rPr lang="en-US" sz="2200" dirty="0"/>
              <a:t>The other minimizes result</a:t>
            </a:r>
          </a:p>
          <a:p>
            <a:pPr lvl="1" eaLnBrk="1" hangingPunct="1"/>
            <a:endParaRPr lang="en-US" sz="2200" dirty="0"/>
          </a:p>
          <a:p>
            <a:pPr eaLnBrk="1" hangingPunct="1"/>
            <a:r>
              <a:rPr lang="en-US" sz="2200" dirty="0" err="1"/>
              <a:t>Minimax</a:t>
            </a:r>
            <a:r>
              <a:rPr lang="en-US" sz="2200" dirty="0"/>
              <a:t> search:</a:t>
            </a:r>
          </a:p>
          <a:p>
            <a:pPr lvl="1" eaLnBrk="1" hangingPunct="1"/>
            <a:r>
              <a:rPr lang="en-US" sz="2200" dirty="0"/>
              <a:t>A state-space search tree</a:t>
            </a:r>
          </a:p>
          <a:p>
            <a:pPr lvl="1" eaLnBrk="1" hangingPunct="1"/>
            <a:r>
              <a:rPr lang="en-US" sz="2200" dirty="0"/>
              <a:t>Players alternate turns</a:t>
            </a:r>
          </a:p>
          <a:p>
            <a:pPr lvl="1" eaLnBrk="1" hangingPunct="1"/>
            <a:r>
              <a:rPr lang="en-US" sz="2200" dirty="0"/>
              <a:t>Compute each node’s </a:t>
            </a:r>
            <a:r>
              <a:rPr lang="en-US" sz="2200" dirty="0" err="1">
                <a:solidFill>
                  <a:srgbClr val="CC0000"/>
                </a:solidFill>
              </a:rPr>
              <a:t>minimax</a:t>
            </a:r>
            <a:r>
              <a:rPr lang="en-US" sz="2200" dirty="0">
                <a:solidFill>
                  <a:srgbClr val="CC0000"/>
                </a:solidFill>
              </a:rPr>
              <a:t> value: </a:t>
            </a:r>
            <a:r>
              <a:rPr lang="en-US" sz="2200" dirty="0"/>
              <a:t>the best achievable utility against a rational (optimal) adversary</a:t>
            </a:r>
          </a:p>
        </p:txBody>
      </p:sp>
      <p:sp>
        <p:nvSpPr>
          <p:cNvPr id="50" name="AutoShape 4">
            <a:extLst>
              <a:ext uri="{FF2B5EF4-FFF2-40B4-BE49-F238E27FC236}">
                <a16:creationId xmlns:a16="http://schemas.microsoft.com/office/drawing/2014/main" id="{DE46A9B1-13EE-8241-B6BC-88F0E47299CD}"/>
              </a:ext>
            </a:extLst>
          </p:cNvPr>
          <p:cNvSpPr>
            <a:spLocks noChangeArrowheads="1"/>
          </p:cNvSpPr>
          <p:nvPr/>
        </p:nvSpPr>
        <p:spPr bwMode="auto">
          <a:xfrm>
            <a:off x="8786149" y="1898649"/>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51" name="AutoShape 5">
            <a:extLst>
              <a:ext uri="{FF2B5EF4-FFF2-40B4-BE49-F238E27FC236}">
                <a16:creationId xmlns:a16="http://schemas.microsoft.com/office/drawing/2014/main" id="{91FE0889-BBF3-764F-8D65-C17C2DC57A40}"/>
              </a:ext>
            </a:extLst>
          </p:cNvPr>
          <p:cNvSpPr>
            <a:spLocks noChangeArrowheads="1"/>
          </p:cNvSpPr>
          <p:nvPr/>
        </p:nvSpPr>
        <p:spPr bwMode="auto">
          <a:xfrm rot="10800000">
            <a:off x="8024149" y="2889249"/>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52" name="AutoShape 6">
            <a:extLst>
              <a:ext uri="{FF2B5EF4-FFF2-40B4-BE49-F238E27FC236}">
                <a16:creationId xmlns:a16="http://schemas.microsoft.com/office/drawing/2014/main" id="{DBB96A7E-B739-7F42-9EF5-0A41AFE11977}"/>
              </a:ext>
            </a:extLst>
          </p:cNvPr>
          <p:cNvSpPr>
            <a:spLocks noChangeArrowheads="1"/>
          </p:cNvSpPr>
          <p:nvPr/>
        </p:nvSpPr>
        <p:spPr bwMode="auto">
          <a:xfrm rot="10800000">
            <a:off x="9548149" y="2889249"/>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53" name="Rectangle 7">
            <a:extLst>
              <a:ext uri="{FF2B5EF4-FFF2-40B4-BE49-F238E27FC236}">
                <a16:creationId xmlns:a16="http://schemas.microsoft.com/office/drawing/2014/main" id="{C421A678-FB07-7B4D-80D6-54FF7D918422}"/>
              </a:ext>
            </a:extLst>
          </p:cNvPr>
          <p:cNvSpPr>
            <a:spLocks noChangeArrowheads="1"/>
          </p:cNvSpPr>
          <p:nvPr/>
        </p:nvSpPr>
        <p:spPr bwMode="auto">
          <a:xfrm>
            <a:off x="7643149" y="4184649"/>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8</a:t>
            </a:r>
          </a:p>
        </p:txBody>
      </p:sp>
      <p:sp>
        <p:nvSpPr>
          <p:cNvPr id="54" name="Rectangle 8">
            <a:extLst>
              <a:ext uri="{FF2B5EF4-FFF2-40B4-BE49-F238E27FC236}">
                <a16:creationId xmlns:a16="http://schemas.microsoft.com/office/drawing/2014/main" id="{D1B7ABBC-5066-434C-93C1-369276226679}"/>
              </a:ext>
            </a:extLst>
          </p:cNvPr>
          <p:cNvSpPr>
            <a:spLocks noChangeArrowheads="1"/>
          </p:cNvSpPr>
          <p:nvPr/>
        </p:nvSpPr>
        <p:spPr bwMode="auto">
          <a:xfrm>
            <a:off x="8328949" y="4184649"/>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2</a:t>
            </a:r>
          </a:p>
        </p:txBody>
      </p:sp>
      <p:sp>
        <p:nvSpPr>
          <p:cNvPr id="55" name="Rectangle 9">
            <a:extLst>
              <a:ext uri="{FF2B5EF4-FFF2-40B4-BE49-F238E27FC236}">
                <a16:creationId xmlns:a16="http://schemas.microsoft.com/office/drawing/2014/main" id="{6FA588FC-0E21-DA40-92CB-D9931C096C9C}"/>
              </a:ext>
            </a:extLst>
          </p:cNvPr>
          <p:cNvSpPr>
            <a:spLocks noChangeArrowheads="1"/>
          </p:cNvSpPr>
          <p:nvPr/>
        </p:nvSpPr>
        <p:spPr bwMode="auto">
          <a:xfrm>
            <a:off x="9167149" y="4184649"/>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5</a:t>
            </a:r>
          </a:p>
        </p:txBody>
      </p:sp>
      <p:sp>
        <p:nvSpPr>
          <p:cNvPr id="56" name="Rectangle 10">
            <a:extLst>
              <a:ext uri="{FF2B5EF4-FFF2-40B4-BE49-F238E27FC236}">
                <a16:creationId xmlns:a16="http://schemas.microsoft.com/office/drawing/2014/main" id="{F9A23D2F-CE3B-A442-9619-A07C1F646396}"/>
              </a:ext>
            </a:extLst>
          </p:cNvPr>
          <p:cNvSpPr>
            <a:spLocks noChangeArrowheads="1"/>
          </p:cNvSpPr>
          <p:nvPr/>
        </p:nvSpPr>
        <p:spPr bwMode="auto">
          <a:xfrm>
            <a:off x="9929149" y="4184649"/>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6</a:t>
            </a:r>
          </a:p>
        </p:txBody>
      </p:sp>
      <p:cxnSp>
        <p:nvCxnSpPr>
          <p:cNvPr id="57" name="AutoShape 11">
            <a:extLst>
              <a:ext uri="{FF2B5EF4-FFF2-40B4-BE49-F238E27FC236}">
                <a16:creationId xmlns:a16="http://schemas.microsoft.com/office/drawing/2014/main" id="{DCA96ADA-76A1-704C-973E-5D4F2B932D96}"/>
              </a:ext>
            </a:extLst>
          </p:cNvPr>
          <p:cNvCxnSpPr>
            <a:cxnSpLocks noChangeShapeType="1"/>
            <a:stCxn id="50" idx="3"/>
            <a:endCxn id="51" idx="3"/>
          </p:cNvCxnSpPr>
          <p:nvPr/>
        </p:nvCxnSpPr>
        <p:spPr bwMode="auto">
          <a:xfrm flipH="1">
            <a:off x="8214649" y="2203449"/>
            <a:ext cx="762000" cy="685800"/>
          </a:xfrm>
          <a:prstGeom prst="straightConnector1">
            <a:avLst/>
          </a:prstGeom>
          <a:noFill/>
          <a:ln w="9525">
            <a:solidFill>
              <a:schemeClr val="tx1"/>
            </a:solidFill>
            <a:round/>
            <a:headEnd/>
            <a:tailEnd type="triangle" w="med" len="med"/>
          </a:ln>
        </p:spPr>
      </p:cxnSp>
      <p:cxnSp>
        <p:nvCxnSpPr>
          <p:cNvPr id="58" name="AutoShape 12">
            <a:extLst>
              <a:ext uri="{FF2B5EF4-FFF2-40B4-BE49-F238E27FC236}">
                <a16:creationId xmlns:a16="http://schemas.microsoft.com/office/drawing/2014/main" id="{25103468-B144-C544-8B66-A312FC1EA77F}"/>
              </a:ext>
            </a:extLst>
          </p:cNvPr>
          <p:cNvCxnSpPr>
            <a:cxnSpLocks noChangeShapeType="1"/>
            <a:stCxn id="50" idx="3"/>
            <a:endCxn id="52" idx="3"/>
          </p:cNvCxnSpPr>
          <p:nvPr/>
        </p:nvCxnSpPr>
        <p:spPr bwMode="auto">
          <a:xfrm>
            <a:off x="8976649" y="2203449"/>
            <a:ext cx="762000" cy="685800"/>
          </a:xfrm>
          <a:prstGeom prst="straightConnector1">
            <a:avLst/>
          </a:prstGeom>
          <a:noFill/>
          <a:ln w="9525">
            <a:solidFill>
              <a:schemeClr val="tx1"/>
            </a:solidFill>
            <a:round/>
            <a:headEnd/>
            <a:tailEnd type="triangle" w="med" len="med"/>
          </a:ln>
        </p:spPr>
      </p:cxnSp>
      <p:cxnSp>
        <p:nvCxnSpPr>
          <p:cNvPr id="59" name="AutoShape 13">
            <a:extLst>
              <a:ext uri="{FF2B5EF4-FFF2-40B4-BE49-F238E27FC236}">
                <a16:creationId xmlns:a16="http://schemas.microsoft.com/office/drawing/2014/main" id="{7C93CA77-ADB2-4F48-958C-5AB1F8C772C8}"/>
              </a:ext>
            </a:extLst>
          </p:cNvPr>
          <p:cNvCxnSpPr>
            <a:cxnSpLocks noChangeShapeType="1"/>
            <a:stCxn id="51" idx="0"/>
            <a:endCxn id="53" idx="0"/>
          </p:cNvCxnSpPr>
          <p:nvPr/>
        </p:nvCxnSpPr>
        <p:spPr bwMode="auto">
          <a:xfrm flipH="1">
            <a:off x="7833649" y="3194049"/>
            <a:ext cx="381000" cy="990600"/>
          </a:xfrm>
          <a:prstGeom prst="straightConnector1">
            <a:avLst/>
          </a:prstGeom>
          <a:noFill/>
          <a:ln w="9525">
            <a:solidFill>
              <a:schemeClr val="tx1"/>
            </a:solidFill>
            <a:round/>
            <a:headEnd/>
            <a:tailEnd type="triangle" w="med" len="med"/>
          </a:ln>
        </p:spPr>
      </p:cxnSp>
      <p:cxnSp>
        <p:nvCxnSpPr>
          <p:cNvPr id="60" name="AutoShape 14">
            <a:extLst>
              <a:ext uri="{FF2B5EF4-FFF2-40B4-BE49-F238E27FC236}">
                <a16:creationId xmlns:a16="http://schemas.microsoft.com/office/drawing/2014/main" id="{DF5136A3-679C-8946-B0F9-4FB87ED8768B}"/>
              </a:ext>
            </a:extLst>
          </p:cNvPr>
          <p:cNvCxnSpPr>
            <a:cxnSpLocks noChangeShapeType="1"/>
            <a:stCxn id="51" idx="0"/>
            <a:endCxn id="54" idx="0"/>
          </p:cNvCxnSpPr>
          <p:nvPr/>
        </p:nvCxnSpPr>
        <p:spPr bwMode="auto">
          <a:xfrm>
            <a:off x="8214649" y="3194049"/>
            <a:ext cx="304800" cy="990600"/>
          </a:xfrm>
          <a:prstGeom prst="straightConnector1">
            <a:avLst/>
          </a:prstGeom>
          <a:noFill/>
          <a:ln w="9525">
            <a:solidFill>
              <a:schemeClr val="tx1"/>
            </a:solidFill>
            <a:round/>
            <a:headEnd/>
            <a:tailEnd type="triangle" w="med" len="med"/>
          </a:ln>
        </p:spPr>
      </p:cxnSp>
      <p:cxnSp>
        <p:nvCxnSpPr>
          <p:cNvPr id="61" name="AutoShape 15">
            <a:extLst>
              <a:ext uri="{FF2B5EF4-FFF2-40B4-BE49-F238E27FC236}">
                <a16:creationId xmlns:a16="http://schemas.microsoft.com/office/drawing/2014/main" id="{D9AFD619-3674-5C43-8CB1-8CC5BB6A5834}"/>
              </a:ext>
            </a:extLst>
          </p:cNvPr>
          <p:cNvCxnSpPr>
            <a:cxnSpLocks noChangeShapeType="1"/>
            <a:stCxn id="52" idx="0"/>
            <a:endCxn id="55" idx="0"/>
          </p:cNvCxnSpPr>
          <p:nvPr/>
        </p:nvCxnSpPr>
        <p:spPr bwMode="auto">
          <a:xfrm flipH="1">
            <a:off x="9357649" y="3194049"/>
            <a:ext cx="381000" cy="990600"/>
          </a:xfrm>
          <a:prstGeom prst="straightConnector1">
            <a:avLst/>
          </a:prstGeom>
          <a:noFill/>
          <a:ln w="9525">
            <a:solidFill>
              <a:schemeClr val="tx1"/>
            </a:solidFill>
            <a:round/>
            <a:headEnd/>
            <a:tailEnd type="triangle" w="med" len="med"/>
          </a:ln>
        </p:spPr>
      </p:cxnSp>
      <p:cxnSp>
        <p:nvCxnSpPr>
          <p:cNvPr id="62" name="AutoShape 16">
            <a:extLst>
              <a:ext uri="{FF2B5EF4-FFF2-40B4-BE49-F238E27FC236}">
                <a16:creationId xmlns:a16="http://schemas.microsoft.com/office/drawing/2014/main" id="{C7AD1BAA-171A-4B4B-ACEB-C874137D4084}"/>
              </a:ext>
            </a:extLst>
          </p:cNvPr>
          <p:cNvCxnSpPr>
            <a:cxnSpLocks noChangeShapeType="1"/>
            <a:stCxn id="52" idx="0"/>
            <a:endCxn id="56" idx="0"/>
          </p:cNvCxnSpPr>
          <p:nvPr/>
        </p:nvCxnSpPr>
        <p:spPr bwMode="auto">
          <a:xfrm>
            <a:off x="9738649" y="3194049"/>
            <a:ext cx="381000" cy="990600"/>
          </a:xfrm>
          <a:prstGeom prst="straightConnector1">
            <a:avLst/>
          </a:prstGeom>
          <a:noFill/>
          <a:ln w="9525">
            <a:solidFill>
              <a:schemeClr val="tx1"/>
            </a:solidFill>
            <a:round/>
            <a:headEnd/>
            <a:tailEnd type="triangle" w="med" len="med"/>
          </a:ln>
        </p:spPr>
      </p:cxnSp>
      <p:sp>
        <p:nvSpPr>
          <p:cNvPr id="63" name="Text Box 17">
            <a:extLst>
              <a:ext uri="{FF2B5EF4-FFF2-40B4-BE49-F238E27FC236}">
                <a16:creationId xmlns:a16="http://schemas.microsoft.com/office/drawing/2014/main" id="{8743D8E4-EBAF-A247-8101-02963251211C}"/>
              </a:ext>
            </a:extLst>
          </p:cNvPr>
          <p:cNvSpPr txBox="1">
            <a:spLocks noChangeArrowheads="1"/>
          </p:cNvSpPr>
          <p:nvPr/>
        </p:nvSpPr>
        <p:spPr bwMode="auto">
          <a:xfrm>
            <a:off x="9189374" y="1898649"/>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max</a:t>
            </a:r>
          </a:p>
        </p:txBody>
      </p:sp>
      <p:sp>
        <p:nvSpPr>
          <p:cNvPr id="64" name="Text Box 18">
            <a:extLst>
              <a:ext uri="{FF2B5EF4-FFF2-40B4-BE49-F238E27FC236}">
                <a16:creationId xmlns:a16="http://schemas.microsoft.com/office/drawing/2014/main" id="{D9D71A54-EBCE-4240-A421-4DFD014CB367}"/>
              </a:ext>
            </a:extLst>
          </p:cNvPr>
          <p:cNvSpPr txBox="1">
            <a:spLocks noChangeArrowheads="1"/>
          </p:cNvSpPr>
          <p:nvPr/>
        </p:nvSpPr>
        <p:spPr bwMode="auto">
          <a:xfrm>
            <a:off x="10005349" y="2813049"/>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min</a:t>
            </a:r>
          </a:p>
        </p:txBody>
      </p:sp>
      <p:grpSp>
        <p:nvGrpSpPr>
          <p:cNvPr id="65" name="Group 25">
            <a:extLst>
              <a:ext uri="{FF2B5EF4-FFF2-40B4-BE49-F238E27FC236}">
                <a16:creationId xmlns:a16="http://schemas.microsoft.com/office/drawing/2014/main" id="{B3088F42-4606-D640-BEF5-9F4117773E80}"/>
              </a:ext>
            </a:extLst>
          </p:cNvPr>
          <p:cNvGrpSpPr>
            <a:grpSpLocks/>
          </p:cNvGrpSpPr>
          <p:nvPr/>
        </p:nvGrpSpPr>
        <p:grpSpPr bwMode="auto">
          <a:xfrm>
            <a:off x="8063837" y="2828924"/>
            <a:ext cx="1846262" cy="381000"/>
            <a:chOff x="6059424" y="3215640"/>
            <a:chExt cx="1846050" cy="381000"/>
          </a:xfrm>
        </p:grpSpPr>
        <p:sp>
          <p:nvSpPr>
            <p:cNvPr id="66" name="TextBox 19">
              <a:extLst>
                <a:ext uri="{FF2B5EF4-FFF2-40B4-BE49-F238E27FC236}">
                  <a16:creationId xmlns:a16="http://schemas.microsoft.com/office/drawing/2014/main" id="{60BDF673-EC87-7B41-A970-18563D1C5C9E}"/>
                </a:ext>
              </a:extLst>
            </p:cNvPr>
            <p:cNvSpPr txBox="1">
              <a:spLocks noChangeArrowheads="1"/>
            </p:cNvSpPr>
            <p:nvPr/>
          </p:nvSpPr>
          <p:spPr bwMode="auto">
            <a:xfrm>
              <a:off x="6059424" y="3227308"/>
              <a:ext cx="312906" cy="369332"/>
            </a:xfrm>
            <a:prstGeom prst="rect">
              <a:avLst/>
            </a:prstGeom>
            <a:noFill/>
            <a:ln w="9525">
              <a:noFill/>
              <a:miter lim="800000"/>
              <a:headEnd/>
              <a:tailEnd/>
            </a:ln>
          </p:spPr>
          <p:txBody>
            <a:bodyPr wrap="none">
              <a:spAutoFit/>
            </a:bodyPr>
            <a:lstStyle/>
            <a:p>
              <a:r>
                <a:rPr lang="en-US" dirty="0">
                  <a:latin typeface="Calibri" pitchFamily="34" charset="0"/>
                </a:rPr>
                <a:t>2</a:t>
              </a:r>
            </a:p>
          </p:txBody>
        </p:sp>
        <p:sp>
          <p:nvSpPr>
            <p:cNvPr id="67" name="TextBox 20">
              <a:extLst>
                <a:ext uri="{FF2B5EF4-FFF2-40B4-BE49-F238E27FC236}">
                  <a16:creationId xmlns:a16="http://schemas.microsoft.com/office/drawing/2014/main" id="{490F54CB-812C-8F49-B37D-90AC73EBDAF6}"/>
                </a:ext>
              </a:extLst>
            </p:cNvPr>
            <p:cNvSpPr txBox="1">
              <a:spLocks noChangeArrowheads="1"/>
            </p:cNvSpPr>
            <p:nvPr/>
          </p:nvSpPr>
          <p:spPr bwMode="auto">
            <a:xfrm>
              <a:off x="7592568" y="3215640"/>
              <a:ext cx="312906" cy="369332"/>
            </a:xfrm>
            <a:prstGeom prst="rect">
              <a:avLst/>
            </a:prstGeom>
            <a:noFill/>
            <a:ln w="9525">
              <a:noFill/>
              <a:miter lim="800000"/>
              <a:headEnd/>
              <a:tailEnd/>
            </a:ln>
          </p:spPr>
          <p:txBody>
            <a:bodyPr wrap="none">
              <a:spAutoFit/>
            </a:bodyPr>
            <a:lstStyle/>
            <a:p>
              <a:r>
                <a:rPr lang="en-US" dirty="0">
                  <a:latin typeface="Calibri" pitchFamily="34" charset="0"/>
                </a:rPr>
                <a:t>5</a:t>
              </a:r>
            </a:p>
          </p:txBody>
        </p:sp>
      </p:grpSp>
      <p:sp>
        <p:nvSpPr>
          <p:cNvPr id="68" name="TextBox 67">
            <a:extLst>
              <a:ext uri="{FF2B5EF4-FFF2-40B4-BE49-F238E27FC236}">
                <a16:creationId xmlns:a16="http://schemas.microsoft.com/office/drawing/2014/main" id="{07A348DB-56CB-3040-BF07-C499AA658D12}"/>
              </a:ext>
            </a:extLst>
          </p:cNvPr>
          <p:cNvSpPr txBox="1">
            <a:spLocks noChangeArrowheads="1"/>
          </p:cNvSpPr>
          <p:nvPr/>
        </p:nvSpPr>
        <p:spPr bwMode="auto">
          <a:xfrm>
            <a:off x="8822662" y="1922462"/>
            <a:ext cx="312737" cy="369887"/>
          </a:xfrm>
          <a:prstGeom prst="rect">
            <a:avLst/>
          </a:prstGeom>
          <a:noFill/>
          <a:ln w="9525">
            <a:noFill/>
            <a:miter lim="800000"/>
            <a:headEnd/>
            <a:tailEnd/>
          </a:ln>
        </p:spPr>
        <p:txBody>
          <a:bodyPr wrap="none">
            <a:spAutoFit/>
          </a:bodyPr>
          <a:lstStyle/>
          <a:p>
            <a:r>
              <a:rPr lang="en-US">
                <a:latin typeface="Calibri" pitchFamily="34" charset="0"/>
              </a:rPr>
              <a:t>5</a:t>
            </a:r>
          </a:p>
        </p:txBody>
      </p:sp>
      <p:grpSp>
        <p:nvGrpSpPr>
          <p:cNvPr id="69" name="Group 26">
            <a:extLst>
              <a:ext uri="{FF2B5EF4-FFF2-40B4-BE49-F238E27FC236}">
                <a16:creationId xmlns:a16="http://schemas.microsoft.com/office/drawing/2014/main" id="{844C6ED3-8C70-1A4B-A6C2-7559579D6AA1}"/>
              </a:ext>
            </a:extLst>
          </p:cNvPr>
          <p:cNvGrpSpPr>
            <a:grpSpLocks/>
          </p:cNvGrpSpPr>
          <p:nvPr/>
        </p:nvGrpSpPr>
        <p:grpSpPr bwMode="auto">
          <a:xfrm>
            <a:off x="7490749" y="3956048"/>
            <a:ext cx="3048000" cy="1484313"/>
            <a:chOff x="5486400" y="4343400"/>
            <a:chExt cx="3048000" cy="1484543"/>
          </a:xfrm>
        </p:grpSpPr>
        <p:sp>
          <p:nvSpPr>
            <p:cNvPr id="70" name="Rounded Rectangle 69">
              <a:extLst>
                <a:ext uri="{FF2B5EF4-FFF2-40B4-BE49-F238E27FC236}">
                  <a16:creationId xmlns:a16="http://schemas.microsoft.com/office/drawing/2014/main" id="{78D279A5-7795-404A-ABA9-EE5A5AFAA382}"/>
                </a:ext>
              </a:extLst>
            </p:cNvPr>
            <p:cNvSpPr/>
            <p:nvPr/>
          </p:nvSpPr>
          <p:spPr>
            <a:xfrm>
              <a:off x="5486400" y="4343400"/>
              <a:ext cx="3048000" cy="762118"/>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latin typeface="Calibri" pitchFamily="34" charset="0"/>
              </a:endParaRPr>
            </a:p>
          </p:txBody>
        </p:sp>
        <p:sp>
          <p:nvSpPr>
            <p:cNvPr id="71" name="Text Box 17">
              <a:extLst>
                <a:ext uri="{FF2B5EF4-FFF2-40B4-BE49-F238E27FC236}">
                  <a16:creationId xmlns:a16="http://schemas.microsoft.com/office/drawing/2014/main" id="{0183853E-21C2-AA40-8CC1-5438E8A3E61D}"/>
                </a:ext>
              </a:extLst>
            </p:cNvPr>
            <p:cNvSpPr txBox="1">
              <a:spLocks noChangeArrowheads="1"/>
            </p:cNvSpPr>
            <p:nvPr/>
          </p:nvSpPr>
          <p:spPr bwMode="auto">
            <a:xfrm>
              <a:off x="5486400" y="5181612"/>
              <a:ext cx="3048000" cy="646331"/>
            </a:xfrm>
            <a:prstGeom prst="rect">
              <a:avLst/>
            </a:prstGeom>
            <a:noFill/>
            <a:ln w="12700">
              <a:noFill/>
              <a:miter lim="800000"/>
              <a:headEnd/>
              <a:tailEnd/>
            </a:ln>
          </p:spPr>
          <p:txBody>
            <a:bodyPr wrap="square" anchor="ctr">
              <a:spAutoFit/>
            </a:bodyPr>
            <a:lstStyle/>
            <a:p>
              <a:pPr algn="ctr">
                <a:spcBef>
                  <a:spcPct val="50000"/>
                </a:spcBef>
              </a:pPr>
              <a:r>
                <a:rPr lang="en-US" b="1" dirty="0">
                  <a:latin typeface="Calibri" pitchFamily="34" charset="0"/>
                </a:rPr>
                <a:t>Terminal values:</a:t>
              </a:r>
              <a:br>
                <a:rPr lang="en-US" b="1" dirty="0">
                  <a:latin typeface="Calibri" pitchFamily="34" charset="0"/>
                </a:rPr>
              </a:br>
              <a:r>
                <a:rPr lang="en-US" b="1" dirty="0">
                  <a:latin typeface="Calibri" pitchFamily="34" charset="0"/>
                </a:rPr>
                <a:t>part of the game </a:t>
              </a:r>
            </a:p>
          </p:txBody>
        </p:sp>
      </p:grpSp>
      <p:grpSp>
        <p:nvGrpSpPr>
          <p:cNvPr id="72" name="Group 27">
            <a:extLst>
              <a:ext uri="{FF2B5EF4-FFF2-40B4-BE49-F238E27FC236}">
                <a16:creationId xmlns:a16="http://schemas.microsoft.com/office/drawing/2014/main" id="{52BB03FD-0DEC-FA4E-B777-B64AF707D399}"/>
              </a:ext>
            </a:extLst>
          </p:cNvPr>
          <p:cNvGrpSpPr>
            <a:grpSpLocks/>
          </p:cNvGrpSpPr>
          <p:nvPr/>
        </p:nvGrpSpPr>
        <p:grpSpPr bwMode="auto">
          <a:xfrm>
            <a:off x="7490749" y="1020762"/>
            <a:ext cx="3124200" cy="2362200"/>
            <a:chOff x="5334000" y="2855913"/>
            <a:chExt cx="3124200" cy="2362200"/>
          </a:xfrm>
        </p:grpSpPr>
        <p:sp>
          <p:nvSpPr>
            <p:cNvPr id="73" name="Rounded Rectangle 72">
              <a:extLst>
                <a:ext uri="{FF2B5EF4-FFF2-40B4-BE49-F238E27FC236}">
                  <a16:creationId xmlns:a16="http://schemas.microsoft.com/office/drawing/2014/main" id="{E87CA0C0-5544-5F49-85CD-524513F0803A}"/>
                </a:ext>
              </a:extLst>
            </p:cNvPr>
            <p:cNvSpPr/>
            <p:nvPr/>
          </p:nvSpPr>
          <p:spPr>
            <a:xfrm>
              <a:off x="5334000" y="3541713"/>
              <a:ext cx="3124200" cy="1676400"/>
            </a:xfrm>
            <a:prstGeom prst="roundRect">
              <a:avLst/>
            </a:prstGeom>
            <a:noFill/>
          </p:spPr>
          <p:style>
            <a:lnRef idx="2">
              <a:schemeClr val="accent6"/>
            </a:lnRef>
            <a:fillRef idx="1">
              <a:schemeClr val="lt1"/>
            </a:fillRef>
            <a:effectRef idx="0">
              <a:schemeClr val="accent6"/>
            </a:effectRef>
            <a:fontRef idx="minor">
              <a:schemeClr val="dk1"/>
            </a:fontRef>
          </p:style>
          <p:txBody>
            <a:bodyPr anchor="ctr"/>
            <a:lstStyle/>
            <a:p>
              <a:pPr algn="ctr">
                <a:defRPr/>
              </a:pPr>
              <a:endParaRPr lang="en-US">
                <a:latin typeface="Calibri" pitchFamily="34" charset="0"/>
              </a:endParaRPr>
            </a:p>
          </p:txBody>
        </p:sp>
        <p:sp>
          <p:nvSpPr>
            <p:cNvPr id="74" name="Text Box 17">
              <a:extLst>
                <a:ext uri="{FF2B5EF4-FFF2-40B4-BE49-F238E27FC236}">
                  <a16:creationId xmlns:a16="http://schemas.microsoft.com/office/drawing/2014/main" id="{BD119828-6DDA-D04D-83B2-22B8AD77AFD9}"/>
                </a:ext>
              </a:extLst>
            </p:cNvPr>
            <p:cNvSpPr txBox="1">
              <a:spLocks noChangeArrowheads="1"/>
            </p:cNvSpPr>
            <p:nvPr/>
          </p:nvSpPr>
          <p:spPr bwMode="auto">
            <a:xfrm>
              <a:off x="5334000" y="2855913"/>
              <a:ext cx="3124200" cy="646331"/>
            </a:xfrm>
            <a:prstGeom prst="rect">
              <a:avLst/>
            </a:prstGeom>
            <a:noFill/>
            <a:ln w="12700">
              <a:noFill/>
              <a:miter lim="800000"/>
              <a:headEnd/>
              <a:tailEnd/>
            </a:ln>
          </p:spPr>
          <p:txBody>
            <a:bodyPr anchor="ctr">
              <a:spAutoFit/>
            </a:bodyPr>
            <a:lstStyle/>
            <a:p>
              <a:pPr algn="ctr">
                <a:spcBef>
                  <a:spcPct val="50000"/>
                </a:spcBef>
              </a:pPr>
              <a:r>
                <a:rPr lang="en-US" b="1" dirty="0" err="1">
                  <a:latin typeface="Calibri" pitchFamily="34" charset="0"/>
                </a:rPr>
                <a:t>Minimax</a:t>
              </a:r>
              <a:r>
                <a:rPr lang="en-US" b="1" dirty="0">
                  <a:latin typeface="Calibri" pitchFamily="34" charset="0"/>
                </a:rPr>
                <a:t> values:</a:t>
              </a:r>
              <a:br>
                <a:rPr lang="en-US" b="1" dirty="0">
                  <a:latin typeface="Calibri" pitchFamily="34" charset="0"/>
                </a:rPr>
              </a:br>
              <a:r>
                <a:rPr lang="en-US" b="1" dirty="0">
                  <a:latin typeface="Calibri" pitchFamily="34" charset="0"/>
                </a:rPr>
                <a:t>computed recursively</a:t>
              </a:r>
            </a:p>
          </p:txBody>
        </p:sp>
      </p:grpSp>
    </p:spTree>
    <p:extLst>
      <p:ext uri="{BB962C8B-B14F-4D97-AF65-F5344CB8AC3E}">
        <p14:creationId xmlns:p14="http://schemas.microsoft.com/office/powerpoint/2010/main" val="400170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EF59E41-0BAC-D94F-91E7-873DDB5D9239}"/>
              </a:ext>
            </a:extLst>
          </p:cNvPr>
          <p:cNvSpPr txBox="1">
            <a:spLocks noChangeArrowheads="1"/>
          </p:cNvSpPr>
          <p:nvPr/>
        </p:nvSpPr>
        <p:spPr>
          <a:xfrm>
            <a:off x="0" y="-19050"/>
            <a:ext cx="12192000" cy="8572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Calibri" panose="020F0502020204030204" pitchFamily="34" charset="0"/>
                <a:cs typeface="Calibri" panose="020F0502020204030204" pitchFamily="34" charset="0"/>
              </a:rPr>
              <a:t>Minimax Implementation</a:t>
            </a:r>
          </a:p>
        </p:txBody>
      </p:sp>
      <p:sp>
        <p:nvSpPr>
          <p:cNvPr id="8" name="Slide Number Placeholder 5">
            <a:extLst>
              <a:ext uri="{FF2B5EF4-FFF2-40B4-BE49-F238E27FC236}">
                <a16:creationId xmlns:a16="http://schemas.microsoft.com/office/drawing/2014/main" id="{DB6B82A3-4DB1-3640-B5AC-BF5442E980A4}"/>
              </a:ext>
            </a:extLst>
          </p:cNvPr>
          <p:cNvSpPr>
            <a:spLocks noGrp="1"/>
          </p:cNvSpPr>
          <p:nvPr>
            <p:ph type="sldNum" sz="quarter" idx="12"/>
          </p:nvPr>
        </p:nvSpPr>
        <p:spPr>
          <a:xfrm>
            <a:off x="11400311" y="6356350"/>
            <a:ext cx="625617" cy="365125"/>
          </a:xfrm>
        </p:spPr>
        <p:txBody>
          <a:bodyPr/>
          <a:lstStyle/>
          <a:p>
            <a:fld id="{2FBE9FE5-B1FE-D34A-9F6B-9382BD8E23AD}" type="slidenum">
              <a:rPr lang="en-US" smtClean="0"/>
              <a:t>14</a:t>
            </a:fld>
            <a:endParaRPr lang="en-US" dirty="0"/>
          </a:p>
        </p:txBody>
      </p:sp>
      <p:sp>
        <p:nvSpPr>
          <p:cNvPr id="9" name="Content Placeholder 2">
            <a:extLst>
              <a:ext uri="{FF2B5EF4-FFF2-40B4-BE49-F238E27FC236}">
                <a16:creationId xmlns:a16="http://schemas.microsoft.com/office/drawing/2014/main" id="{00EF2F0C-6CAE-654E-81E7-9C5A6D8C76AA}"/>
              </a:ext>
            </a:extLst>
          </p:cNvPr>
          <p:cNvSpPr txBox="1">
            <a:spLocks/>
          </p:cNvSpPr>
          <p:nvPr/>
        </p:nvSpPr>
        <p:spPr>
          <a:xfrm>
            <a:off x="9899115" y="6538912"/>
            <a:ext cx="1814004" cy="2473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200" dirty="0">
                <a:latin typeface="Calibri" panose="020F0502020204030204" pitchFamily="34" charset="0"/>
                <a:cs typeface="Calibri" panose="020F0502020204030204" pitchFamily="34" charset="0"/>
              </a:rPr>
              <a:t>Figure from Berkley AI</a:t>
            </a:r>
          </a:p>
        </p:txBody>
      </p:sp>
      <p:cxnSp>
        <p:nvCxnSpPr>
          <p:cNvPr id="14" name="Straight Connector 13">
            <a:extLst>
              <a:ext uri="{FF2B5EF4-FFF2-40B4-BE49-F238E27FC236}">
                <a16:creationId xmlns:a16="http://schemas.microsoft.com/office/drawing/2014/main" id="{384CC173-1694-3141-9BE1-12C5573C79FD}"/>
              </a:ext>
            </a:extLst>
          </p:cNvPr>
          <p:cNvCxnSpPr>
            <a:cxnSpLocks/>
          </p:cNvCxnSpPr>
          <p:nvPr/>
        </p:nvCxnSpPr>
        <p:spPr>
          <a:xfrm>
            <a:off x="0" y="838200"/>
            <a:ext cx="12192000"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10" name="Rounded Rectangle 9">
            <a:extLst>
              <a:ext uri="{FF2B5EF4-FFF2-40B4-BE49-F238E27FC236}">
                <a16:creationId xmlns:a16="http://schemas.microsoft.com/office/drawing/2014/main" id="{CD2846B5-47F5-234D-B5F5-2F8B41C13AE1}"/>
              </a:ext>
            </a:extLst>
          </p:cNvPr>
          <p:cNvSpPr/>
          <p:nvPr/>
        </p:nvSpPr>
        <p:spPr>
          <a:xfrm>
            <a:off x="171450" y="1981200"/>
            <a:ext cx="5257800" cy="21336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2EC163AA-2240-A348-A570-302E69227E87}"/>
              </a:ext>
            </a:extLst>
          </p:cNvPr>
          <p:cNvSpPr/>
          <p:nvPr/>
        </p:nvSpPr>
        <p:spPr>
          <a:xfrm>
            <a:off x="6724649" y="1981200"/>
            <a:ext cx="5248276" cy="21336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94AE8F9A-0050-7345-8022-774B708B744A}"/>
              </a:ext>
            </a:extLst>
          </p:cNvPr>
          <p:cNvSpPr txBox="1">
            <a:spLocks/>
          </p:cNvSpPr>
          <p:nvPr/>
        </p:nvSpPr>
        <p:spPr bwMode="auto">
          <a:xfrm>
            <a:off x="6800850" y="2133600"/>
            <a:ext cx="55626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rgbClr val="C00000"/>
                </a:solidFill>
                <a:effectLst/>
                <a:uLnTx/>
                <a:uFillTx/>
                <a:latin typeface="Calibri" pitchFamily="34" charset="0"/>
                <a:ea typeface="+mn-ea"/>
                <a:cs typeface="+mn-cs"/>
              </a:rPr>
              <a:t>def min-value(state):</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initialize v = </a:t>
            </a:r>
            <a:r>
              <a:rPr lang="en-US" sz="2400" kern="0" dirty="0">
                <a:latin typeface="Times New Roman" pitchFamily="18" charset="0"/>
                <a:cs typeface="Times New Roman" pitchFamily="18" charset="0"/>
              </a:rPr>
              <a:t>+</a:t>
            </a:r>
            <a:r>
              <a:rPr kumimoji="0" lang="en-US" sz="2400" b="0" i="0" u="none" strike="noStrike" kern="0" cap="none" spc="0" normalizeH="0" baseline="0" noProof="0" dirty="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for each successor of state:</a:t>
            </a:r>
          </a:p>
          <a:p>
            <a:pPr marL="1142942" marR="0" lvl="2" indent="-228589" algn="l" defTabSz="914400" rtl="0" eaLnBrk="1" fontAlgn="base" latinLnBrk="0" hangingPunct="1">
              <a:lnSpc>
                <a:spcPct val="80000"/>
              </a:lnSpc>
              <a:spcBef>
                <a:spcPct val="20000"/>
              </a:spcBef>
              <a:spcAft>
                <a:spcPct val="0"/>
              </a:spcAft>
              <a:buClr>
                <a:schemeClr val="accent2"/>
              </a:buClr>
              <a:buSzTx/>
              <a:buFont typeface="Wingdings" pitchFamily="2" charset="2"/>
              <a:buNone/>
              <a:tabLst/>
              <a:defRPr/>
            </a:pPr>
            <a:r>
              <a:rPr lang="en-US" sz="2400" kern="0" noProof="0" dirty="0">
                <a:latin typeface="Calibri" pitchFamily="34" charset="0"/>
              </a:rPr>
              <a:t>v = min(v, </a:t>
            </a:r>
            <a:r>
              <a:rPr kumimoji="0" lang="en-US" sz="2400" b="0" i="0" u="none" strike="noStrike" kern="0" cap="none" spc="0" normalizeH="0" baseline="0" noProof="0" dirty="0">
                <a:ln>
                  <a:noFill/>
                </a:ln>
                <a:solidFill>
                  <a:srgbClr val="0070C0"/>
                </a:solidFill>
                <a:effectLst/>
                <a:uLnTx/>
                <a:uFillTx/>
                <a:latin typeface="Calibri" pitchFamily="34" charset="0"/>
              </a:rPr>
              <a:t>max-value(successor)</a:t>
            </a:r>
            <a:r>
              <a:rPr kumimoji="0" lang="en-US" sz="2400" b="0" i="0" u="none" strike="noStrike" kern="0" cap="none" spc="0" normalizeH="0" baseline="0" noProof="0" dirty="0">
                <a:ln>
                  <a:noFill/>
                </a:ln>
                <a:effectLst/>
                <a:uLnTx/>
                <a:uFillTx/>
                <a:latin typeface="Calibri" pitchFamily="34"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return v</a:t>
            </a:r>
          </a:p>
        </p:txBody>
      </p:sp>
      <p:sp>
        <p:nvSpPr>
          <p:cNvPr id="15" name="Content Placeholder 2">
            <a:extLst>
              <a:ext uri="{FF2B5EF4-FFF2-40B4-BE49-F238E27FC236}">
                <a16:creationId xmlns:a16="http://schemas.microsoft.com/office/drawing/2014/main" id="{A4E189FC-B85B-E44A-BE6C-A77355B90DDE}"/>
              </a:ext>
            </a:extLst>
          </p:cNvPr>
          <p:cNvSpPr txBox="1">
            <a:spLocks/>
          </p:cNvSpPr>
          <p:nvPr/>
        </p:nvSpPr>
        <p:spPr bwMode="auto">
          <a:xfrm>
            <a:off x="247650" y="1828800"/>
            <a:ext cx="5410200" cy="22098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endParaRPr kumimoji="0" lang="en-US" sz="1100" b="0" i="0" u="none" strike="noStrike" kern="0" cap="none" spc="0" normalizeH="0" baseline="0" noProof="0" dirty="0">
              <a:ln>
                <a:noFill/>
              </a:ln>
              <a:solidFill>
                <a:srgbClr val="00B0F0"/>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rgbClr val="0070C0"/>
                </a:solidFill>
                <a:effectLst/>
                <a:uLnTx/>
                <a:uFillTx/>
                <a:latin typeface="Calibri" pitchFamily="34" charset="0"/>
                <a:ea typeface="+mn-ea"/>
                <a:cs typeface="+mn-cs"/>
              </a:rPr>
              <a:t>def max-value(state):</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initialize v = </a:t>
            </a:r>
            <a:r>
              <a:rPr kumimoji="0" lang="en-US" sz="2400" b="0" i="0" u="none" strike="noStrike" kern="0" cap="none" spc="0" normalizeH="0" baseline="0" noProof="0" dirty="0">
                <a:ln>
                  <a:noFill/>
                </a:ln>
                <a:solidFill>
                  <a:schemeClr val="tx1"/>
                </a:solidFill>
                <a:effectLst/>
                <a:uLnTx/>
                <a:uFillTx/>
                <a:latin typeface="Times New Roman" pitchFamily="18" charset="0"/>
                <a:cs typeface="Times New Roman" pitchFamily="18"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for each successor of state:</a:t>
            </a:r>
          </a:p>
          <a:p>
            <a:pPr marL="1142942" marR="0" lvl="2" indent="-228589" algn="l" defTabSz="914400" rtl="0" eaLnBrk="1" fontAlgn="base" latinLnBrk="0" hangingPunct="1">
              <a:lnSpc>
                <a:spcPct val="80000"/>
              </a:lnSpc>
              <a:spcBef>
                <a:spcPct val="200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v = max(v, </a:t>
            </a:r>
            <a:r>
              <a:rPr kumimoji="0" lang="en-US" sz="2400" b="0" i="0" u="none" strike="noStrike" kern="0" cap="none" spc="0" normalizeH="0" baseline="0" noProof="0" dirty="0">
                <a:ln>
                  <a:noFill/>
                </a:ln>
                <a:solidFill>
                  <a:srgbClr val="C00000"/>
                </a:solidFill>
                <a:effectLst/>
                <a:uLnTx/>
                <a:uFillTx/>
                <a:latin typeface="Calibri" pitchFamily="34" charset="0"/>
              </a:rPr>
              <a:t>min-value(successor)</a:t>
            </a:r>
            <a:r>
              <a:rPr kumimoji="0" lang="en-US" sz="2400" b="0" i="0" u="none" strike="noStrike" kern="0" cap="none" spc="0" normalizeH="0" baseline="0" noProof="0" dirty="0">
                <a:ln>
                  <a:noFill/>
                </a:ln>
                <a:effectLst/>
                <a:uLnTx/>
                <a:uFillTx/>
                <a:latin typeface="Calibri" pitchFamily="34" charset="0"/>
              </a:rPr>
              <a:t>)</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r>
              <a:rPr kumimoji="0" lang="en-US" sz="2400" b="0" i="0" u="none" strike="noStrike" kern="0" cap="none" spc="0" normalizeH="0" baseline="0" noProof="0" dirty="0">
                <a:ln>
                  <a:noFill/>
                </a:ln>
                <a:solidFill>
                  <a:schemeClr val="tx1"/>
                </a:solidFill>
                <a:effectLst/>
                <a:uLnTx/>
                <a:uFillTx/>
                <a:latin typeface="Calibri" pitchFamily="34" charset="0"/>
              </a:rPr>
              <a:t>return v</a:t>
            </a:r>
          </a:p>
        </p:txBody>
      </p:sp>
      <p:sp>
        <p:nvSpPr>
          <p:cNvPr id="16" name="Left-Right Arrow 15">
            <a:extLst>
              <a:ext uri="{FF2B5EF4-FFF2-40B4-BE49-F238E27FC236}">
                <a16:creationId xmlns:a16="http://schemas.microsoft.com/office/drawing/2014/main" id="{5BFACCD1-D8BA-774A-8E21-38CE2F2E2C7C}"/>
              </a:ext>
            </a:extLst>
          </p:cNvPr>
          <p:cNvSpPr/>
          <p:nvPr/>
        </p:nvSpPr>
        <p:spPr>
          <a:xfrm>
            <a:off x="5581650" y="2743200"/>
            <a:ext cx="990600" cy="685800"/>
          </a:xfrm>
          <a:prstGeom prst="leftRightArrow">
            <a:avLst/>
          </a:prstGeom>
          <a:solidFill>
            <a:srgbClr val="BD9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TP_tmp.png">
            <a:extLst>
              <a:ext uri="{FF2B5EF4-FFF2-40B4-BE49-F238E27FC236}">
                <a16:creationId xmlns:a16="http://schemas.microsoft.com/office/drawing/2014/main" id="{E72BB6A0-31AD-464D-91BF-943AEE15E6C6}"/>
              </a:ext>
            </a:extLst>
          </p:cNvPr>
          <p:cNvPicPr>
            <a:picLocks noChangeAspect="1"/>
          </p:cNvPicPr>
          <p:nvPr>
            <p:custDataLst>
              <p:tags r:id="rId1"/>
            </p:custDataLst>
          </p:nvPr>
        </p:nvPicPr>
        <p:blipFill>
          <a:blip r:embed="rId5" cstate="print"/>
          <a:stretch>
            <a:fillRect/>
          </a:stretch>
        </p:blipFill>
        <p:spPr bwMode="auto">
          <a:xfrm>
            <a:off x="1085850" y="4343400"/>
            <a:ext cx="3407872" cy="533312"/>
          </a:xfrm>
          <a:prstGeom prst="rect">
            <a:avLst/>
          </a:prstGeom>
          <a:noFill/>
          <a:ln/>
          <a:effectLst/>
        </p:spPr>
      </p:pic>
      <p:pic>
        <p:nvPicPr>
          <p:cNvPr id="18" name="Picture 17" descr="TP_tmp.png">
            <a:extLst>
              <a:ext uri="{FF2B5EF4-FFF2-40B4-BE49-F238E27FC236}">
                <a16:creationId xmlns:a16="http://schemas.microsoft.com/office/drawing/2014/main" id="{3CA81329-0E6D-E14C-9A92-89DCDEE2AE2A}"/>
              </a:ext>
            </a:extLst>
          </p:cNvPr>
          <p:cNvPicPr>
            <a:picLocks noChangeAspect="1"/>
          </p:cNvPicPr>
          <p:nvPr>
            <p:custDataLst>
              <p:tags r:id="rId2"/>
            </p:custDataLst>
          </p:nvPr>
        </p:nvPicPr>
        <p:blipFill>
          <a:blip r:embed="rId6" cstate="print"/>
          <a:stretch>
            <a:fillRect/>
          </a:stretch>
        </p:blipFill>
        <p:spPr bwMode="auto">
          <a:xfrm>
            <a:off x="7639050" y="4343400"/>
            <a:ext cx="3406613" cy="533115"/>
          </a:xfrm>
          <a:prstGeom prst="rect">
            <a:avLst/>
          </a:prstGeom>
          <a:noFill/>
          <a:ln/>
          <a:effectLst/>
        </p:spPr>
      </p:pic>
    </p:spTree>
    <p:extLst>
      <p:ext uri="{BB962C8B-B14F-4D97-AF65-F5344CB8AC3E}">
        <p14:creationId xmlns:p14="http://schemas.microsoft.com/office/powerpoint/2010/main" val="1403121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EF59E41-0BAC-D94F-91E7-873DDB5D9239}"/>
              </a:ext>
            </a:extLst>
          </p:cNvPr>
          <p:cNvSpPr txBox="1">
            <a:spLocks noChangeArrowheads="1"/>
          </p:cNvSpPr>
          <p:nvPr/>
        </p:nvSpPr>
        <p:spPr>
          <a:xfrm>
            <a:off x="0" y="-19050"/>
            <a:ext cx="12192000" cy="8572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Calibri" panose="020F0502020204030204" pitchFamily="34" charset="0"/>
                <a:cs typeface="Calibri" panose="020F0502020204030204" pitchFamily="34" charset="0"/>
              </a:rPr>
              <a:t>Minimax Implementation </a:t>
            </a:r>
            <a:r>
              <a:rPr lang="en-US" sz="3600">
                <a:latin typeface="Calibri" panose="020F0502020204030204" pitchFamily="34" charset="0"/>
                <a:cs typeface="Calibri" panose="020F0502020204030204" pitchFamily="34" charset="0"/>
              </a:rPr>
              <a:t>(Dispatch)</a:t>
            </a:r>
            <a:endParaRPr lang="en-US" sz="3600" dirty="0">
              <a:latin typeface="Calibri" panose="020F0502020204030204" pitchFamily="34" charset="0"/>
              <a:cs typeface="Calibri" panose="020F0502020204030204" pitchFamily="34" charset="0"/>
            </a:endParaRPr>
          </a:p>
        </p:txBody>
      </p:sp>
      <p:sp>
        <p:nvSpPr>
          <p:cNvPr id="8" name="Slide Number Placeholder 5">
            <a:extLst>
              <a:ext uri="{FF2B5EF4-FFF2-40B4-BE49-F238E27FC236}">
                <a16:creationId xmlns:a16="http://schemas.microsoft.com/office/drawing/2014/main" id="{DB6B82A3-4DB1-3640-B5AC-BF5442E980A4}"/>
              </a:ext>
            </a:extLst>
          </p:cNvPr>
          <p:cNvSpPr>
            <a:spLocks noGrp="1"/>
          </p:cNvSpPr>
          <p:nvPr>
            <p:ph type="sldNum" sz="quarter" idx="12"/>
          </p:nvPr>
        </p:nvSpPr>
        <p:spPr>
          <a:xfrm>
            <a:off x="11400311" y="6356350"/>
            <a:ext cx="625617" cy="365125"/>
          </a:xfrm>
        </p:spPr>
        <p:txBody>
          <a:bodyPr/>
          <a:lstStyle/>
          <a:p>
            <a:fld id="{2FBE9FE5-B1FE-D34A-9F6B-9382BD8E23AD}" type="slidenum">
              <a:rPr lang="en-US" smtClean="0"/>
              <a:t>15</a:t>
            </a:fld>
            <a:endParaRPr lang="en-US" dirty="0"/>
          </a:p>
        </p:txBody>
      </p:sp>
      <p:sp>
        <p:nvSpPr>
          <p:cNvPr id="9" name="Content Placeholder 2">
            <a:extLst>
              <a:ext uri="{FF2B5EF4-FFF2-40B4-BE49-F238E27FC236}">
                <a16:creationId xmlns:a16="http://schemas.microsoft.com/office/drawing/2014/main" id="{00EF2F0C-6CAE-654E-81E7-9C5A6D8C76AA}"/>
              </a:ext>
            </a:extLst>
          </p:cNvPr>
          <p:cNvSpPr txBox="1">
            <a:spLocks/>
          </p:cNvSpPr>
          <p:nvPr/>
        </p:nvSpPr>
        <p:spPr>
          <a:xfrm>
            <a:off x="9899115" y="6538912"/>
            <a:ext cx="1814004" cy="2473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200" dirty="0">
                <a:latin typeface="Calibri" panose="020F0502020204030204" pitchFamily="34" charset="0"/>
                <a:cs typeface="Calibri" panose="020F0502020204030204" pitchFamily="34" charset="0"/>
              </a:rPr>
              <a:t>Figure from Berkley AI</a:t>
            </a:r>
          </a:p>
        </p:txBody>
      </p:sp>
      <p:cxnSp>
        <p:nvCxnSpPr>
          <p:cNvPr id="14" name="Straight Connector 13">
            <a:extLst>
              <a:ext uri="{FF2B5EF4-FFF2-40B4-BE49-F238E27FC236}">
                <a16:creationId xmlns:a16="http://schemas.microsoft.com/office/drawing/2014/main" id="{384CC173-1694-3141-9BE1-12C5573C79FD}"/>
              </a:ext>
            </a:extLst>
          </p:cNvPr>
          <p:cNvCxnSpPr>
            <a:cxnSpLocks/>
          </p:cNvCxnSpPr>
          <p:nvPr/>
        </p:nvCxnSpPr>
        <p:spPr>
          <a:xfrm>
            <a:off x="0" y="838200"/>
            <a:ext cx="12192000"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30" name="Left-Right-Up Arrow 29">
            <a:extLst>
              <a:ext uri="{FF2B5EF4-FFF2-40B4-BE49-F238E27FC236}">
                <a16:creationId xmlns:a16="http://schemas.microsoft.com/office/drawing/2014/main" id="{97437AB8-39AC-4F44-8A21-BF65F7F83E6B}"/>
              </a:ext>
            </a:extLst>
          </p:cNvPr>
          <p:cNvSpPr/>
          <p:nvPr/>
        </p:nvSpPr>
        <p:spPr>
          <a:xfrm>
            <a:off x="5029200" y="2895600"/>
            <a:ext cx="2133600" cy="2590800"/>
          </a:xfrm>
          <a:prstGeom prst="leftRightUpArrow">
            <a:avLst>
              <a:gd name="adj1" fmla="val 18522"/>
              <a:gd name="adj2" fmla="val 19062"/>
              <a:gd name="adj3" fmla="val 19062"/>
            </a:avLst>
          </a:prstGeom>
          <a:solidFill>
            <a:srgbClr val="BD92DE"/>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a:extLst>
              <a:ext uri="{FF2B5EF4-FFF2-40B4-BE49-F238E27FC236}">
                <a16:creationId xmlns:a16="http://schemas.microsoft.com/office/drawing/2014/main" id="{EE276090-03E2-D64D-9876-163E17EE4EFE}"/>
              </a:ext>
            </a:extLst>
          </p:cNvPr>
          <p:cNvSpPr/>
          <p:nvPr/>
        </p:nvSpPr>
        <p:spPr>
          <a:xfrm>
            <a:off x="7239000" y="3962400"/>
            <a:ext cx="4724400" cy="2209800"/>
          </a:xfrm>
          <a:prstGeom prst="roundRect">
            <a:avLst/>
          </a:prstGeom>
          <a:solidFill>
            <a:srgbClr val="C00000">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DFA92F9B-8E5D-D84D-AF99-6E47B8AF93AF}"/>
              </a:ext>
            </a:extLst>
          </p:cNvPr>
          <p:cNvSpPr/>
          <p:nvPr/>
        </p:nvSpPr>
        <p:spPr>
          <a:xfrm>
            <a:off x="228600" y="3962400"/>
            <a:ext cx="4724400" cy="2209800"/>
          </a:xfrm>
          <a:prstGeom prst="roundRect">
            <a:avLst/>
          </a:prstGeom>
          <a:solidFill>
            <a:srgbClr val="0066CC">
              <a:alpha val="16000"/>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B02DF379-C5EC-0F4D-9C6D-F0D4EB03F56B}"/>
              </a:ext>
            </a:extLst>
          </p:cNvPr>
          <p:cNvSpPr/>
          <p:nvPr/>
        </p:nvSpPr>
        <p:spPr>
          <a:xfrm>
            <a:off x="2286000" y="1371600"/>
            <a:ext cx="7620000" cy="2057400"/>
          </a:xfrm>
          <a:prstGeom prst="roundRect">
            <a:avLst/>
          </a:prstGeom>
          <a:solidFill>
            <a:srgbClr val="C39BE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ontent Placeholder 2">
            <a:extLst>
              <a:ext uri="{FF2B5EF4-FFF2-40B4-BE49-F238E27FC236}">
                <a16:creationId xmlns:a16="http://schemas.microsoft.com/office/drawing/2014/main" id="{7B36912D-6600-A64B-A2DE-5847FE5A71E9}"/>
              </a:ext>
            </a:extLst>
          </p:cNvPr>
          <p:cNvSpPr>
            <a:spLocks noGrp="1"/>
          </p:cNvSpPr>
          <p:nvPr>
            <p:ph idx="1"/>
          </p:nvPr>
        </p:nvSpPr>
        <p:spPr>
          <a:xfrm>
            <a:off x="2438400" y="1371600"/>
            <a:ext cx="8229600" cy="3810000"/>
          </a:xfrm>
        </p:spPr>
        <p:txBody>
          <a:bodyPr/>
          <a:lstStyle/>
          <a:p>
            <a:pPr>
              <a:lnSpc>
                <a:spcPct val="80000"/>
              </a:lnSpc>
              <a:spcBef>
                <a:spcPts val="1200"/>
              </a:spcBef>
              <a:buFont typeface="Wingdings" pitchFamily="2" charset="2"/>
              <a:buNone/>
            </a:pPr>
            <a:endParaRPr lang="en-US" sz="200" dirty="0"/>
          </a:p>
          <a:p>
            <a:pPr>
              <a:lnSpc>
                <a:spcPct val="80000"/>
              </a:lnSpc>
              <a:spcBef>
                <a:spcPts val="1200"/>
              </a:spcBef>
              <a:buFont typeface="Wingdings" pitchFamily="2" charset="2"/>
              <a:buNone/>
            </a:pPr>
            <a:r>
              <a:rPr lang="en-US" sz="2400" dirty="0">
                <a:solidFill>
                  <a:srgbClr val="7030A0"/>
                </a:solidFill>
              </a:rPr>
              <a:t>def value(state):</a:t>
            </a:r>
          </a:p>
          <a:p>
            <a:pPr lvl="1">
              <a:lnSpc>
                <a:spcPct val="80000"/>
              </a:lnSpc>
              <a:buFont typeface="Wingdings" pitchFamily="2" charset="2"/>
              <a:buNone/>
            </a:pPr>
            <a:r>
              <a:rPr lang="en-US" sz="2400" dirty="0"/>
              <a:t>if the state is a terminal state: return the state’s utility</a:t>
            </a:r>
          </a:p>
          <a:p>
            <a:pPr lvl="1">
              <a:lnSpc>
                <a:spcPct val="80000"/>
              </a:lnSpc>
              <a:buFont typeface="Wingdings" pitchFamily="2" charset="2"/>
              <a:buNone/>
            </a:pPr>
            <a:r>
              <a:rPr lang="en-US" sz="2400" dirty="0"/>
              <a:t>if the next agent is </a:t>
            </a:r>
            <a:r>
              <a:rPr lang="en-US" sz="2400" dirty="0">
                <a:solidFill>
                  <a:srgbClr val="0070C0"/>
                </a:solidFill>
              </a:rPr>
              <a:t>MAX</a:t>
            </a:r>
            <a:r>
              <a:rPr lang="en-US" sz="2400" dirty="0"/>
              <a:t>: return </a:t>
            </a:r>
            <a:r>
              <a:rPr lang="en-US" sz="2400" dirty="0">
                <a:solidFill>
                  <a:srgbClr val="0070C0"/>
                </a:solidFill>
              </a:rPr>
              <a:t>max-value(state)</a:t>
            </a:r>
          </a:p>
          <a:p>
            <a:pPr lvl="1">
              <a:lnSpc>
                <a:spcPct val="80000"/>
              </a:lnSpc>
              <a:buFont typeface="Wingdings" pitchFamily="2" charset="2"/>
              <a:buNone/>
            </a:pPr>
            <a:r>
              <a:rPr lang="en-US" sz="2400" dirty="0"/>
              <a:t>if the next agent is </a:t>
            </a:r>
            <a:r>
              <a:rPr lang="en-US" sz="2400" dirty="0">
                <a:solidFill>
                  <a:srgbClr val="C00000"/>
                </a:solidFill>
              </a:rPr>
              <a:t>MIN</a:t>
            </a:r>
            <a:r>
              <a:rPr lang="en-US" sz="2400" dirty="0"/>
              <a:t>: return </a:t>
            </a:r>
            <a:r>
              <a:rPr lang="en-US" sz="2400" dirty="0">
                <a:solidFill>
                  <a:srgbClr val="C00000"/>
                </a:solidFill>
              </a:rPr>
              <a:t>min-value(state)</a:t>
            </a:r>
          </a:p>
        </p:txBody>
      </p:sp>
      <p:sp>
        <p:nvSpPr>
          <p:cNvPr id="35" name="Content Placeholder 2">
            <a:extLst>
              <a:ext uri="{FF2B5EF4-FFF2-40B4-BE49-F238E27FC236}">
                <a16:creationId xmlns:a16="http://schemas.microsoft.com/office/drawing/2014/main" id="{D2F0AC92-6973-8841-B23A-A5BDBB611CF7}"/>
              </a:ext>
            </a:extLst>
          </p:cNvPr>
          <p:cNvSpPr txBox="1">
            <a:spLocks/>
          </p:cNvSpPr>
          <p:nvPr/>
        </p:nvSpPr>
        <p:spPr bwMode="auto">
          <a:xfrm>
            <a:off x="7365024" y="4114800"/>
            <a:ext cx="4800600" cy="22860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rgbClr val="C00000"/>
                </a:solidFill>
                <a:effectLst/>
                <a:uLnTx/>
                <a:uFillTx/>
                <a:latin typeface="Calibri" pitchFamily="34" charset="0"/>
                <a:ea typeface="+mn-ea"/>
                <a:cs typeface="+mn-cs"/>
              </a:rPr>
              <a:t>def min-value(state):</a:t>
            </a:r>
          </a:p>
          <a:p>
            <a:pPr marL="742913" lvl="1" indent="-285737">
              <a:lnSpc>
                <a:spcPct val="80000"/>
              </a:lnSpc>
              <a:spcBef>
                <a:spcPct val="20000"/>
              </a:spcBef>
              <a:buClr>
                <a:schemeClr val="tx1"/>
              </a:buClr>
              <a:defRPr/>
            </a:pPr>
            <a:r>
              <a:rPr lang="en-US" sz="2400" kern="0" dirty="0">
                <a:latin typeface="Calibri" pitchFamily="34" charset="0"/>
              </a:rPr>
              <a:t>initialize v = </a:t>
            </a:r>
            <a:r>
              <a:rPr lang="en-US" sz="2400" kern="0" dirty="0">
                <a:latin typeface="Times New Roman" pitchFamily="18" charset="0"/>
                <a:cs typeface="Times New Roman" pitchFamily="18" charset="0"/>
              </a:rPr>
              <a:t>+∞</a:t>
            </a:r>
          </a:p>
          <a:p>
            <a:pPr marL="742913" lvl="1" indent="-285737">
              <a:lnSpc>
                <a:spcPct val="80000"/>
              </a:lnSpc>
              <a:spcBef>
                <a:spcPct val="20000"/>
              </a:spcBef>
              <a:buClr>
                <a:schemeClr val="tx1"/>
              </a:buClr>
              <a:defRPr/>
            </a:pPr>
            <a:r>
              <a:rPr lang="en-US" sz="2400" kern="0" dirty="0">
                <a:latin typeface="Calibri" pitchFamily="34" charset="0"/>
              </a:rPr>
              <a:t>for each successor of state:</a:t>
            </a:r>
          </a:p>
          <a:p>
            <a:pPr marL="1142942" lvl="2" indent="-228589">
              <a:lnSpc>
                <a:spcPct val="80000"/>
              </a:lnSpc>
              <a:spcBef>
                <a:spcPct val="20000"/>
              </a:spcBef>
              <a:buClr>
                <a:schemeClr val="accent2"/>
              </a:buClr>
              <a:defRPr/>
            </a:pPr>
            <a:r>
              <a:rPr lang="en-US" sz="2400" kern="0" dirty="0">
                <a:latin typeface="Calibri" pitchFamily="34" charset="0"/>
              </a:rPr>
              <a:t>v = min(v, </a:t>
            </a:r>
            <a:r>
              <a:rPr lang="en-US" sz="2400" kern="0" dirty="0">
                <a:solidFill>
                  <a:srgbClr val="7030A0"/>
                </a:solidFill>
                <a:latin typeface="Calibri" pitchFamily="34" charset="0"/>
              </a:rPr>
              <a:t>value(successor)</a:t>
            </a:r>
            <a:r>
              <a:rPr lang="en-US" sz="2400" kern="0" dirty="0">
                <a:latin typeface="Calibri" pitchFamily="34" charset="0"/>
              </a:rPr>
              <a:t>)</a:t>
            </a:r>
          </a:p>
          <a:p>
            <a:pPr marL="742913" lvl="1" indent="-285737">
              <a:lnSpc>
                <a:spcPct val="80000"/>
              </a:lnSpc>
              <a:spcBef>
                <a:spcPct val="20000"/>
              </a:spcBef>
              <a:buClr>
                <a:schemeClr val="tx1"/>
              </a:buClr>
              <a:defRPr/>
            </a:pPr>
            <a:r>
              <a:rPr lang="en-US" sz="2400" kern="0" dirty="0">
                <a:latin typeface="Calibri" pitchFamily="34" charset="0"/>
              </a:rPr>
              <a:t>return v</a:t>
            </a:r>
          </a:p>
          <a:p>
            <a:pPr marL="742913" marR="0" lvl="1" indent="-285737" algn="l" defTabSz="914400" rtl="0" eaLnBrk="1" fontAlgn="base" latinLnBrk="0" hangingPunct="1">
              <a:lnSpc>
                <a:spcPct val="80000"/>
              </a:lnSpc>
              <a:spcBef>
                <a:spcPct val="20000"/>
              </a:spcBef>
              <a:spcAft>
                <a:spcPct val="0"/>
              </a:spcAft>
              <a:buClr>
                <a:schemeClr val="tx1"/>
              </a:buClr>
              <a:buSzTx/>
              <a:buFont typeface="Wingdings" pitchFamily="2" charset="2"/>
              <a:buNone/>
              <a:tabLst/>
              <a:defRPr/>
            </a:pPr>
            <a:endParaRPr kumimoji="0" lang="en-US" sz="2400" b="0" i="0" u="none" strike="noStrike" kern="0" cap="none" spc="0" normalizeH="0" baseline="0" noProof="0" dirty="0">
              <a:ln>
                <a:noFill/>
              </a:ln>
              <a:solidFill>
                <a:schemeClr val="tx1"/>
              </a:solidFill>
              <a:effectLst/>
              <a:uLnTx/>
              <a:uFillTx/>
              <a:latin typeface="Calibri" pitchFamily="34" charset="0"/>
            </a:endParaRPr>
          </a:p>
        </p:txBody>
      </p:sp>
      <p:sp>
        <p:nvSpPr>
          <p:cNvPr id="36" name="Content Placeholder 2">
            <a:extLst>
              <a:ext uri="{FF2B5EF4-FFF2-40B4-BE49-F238E27FC236}">
                <a16:creationId xmlns:a16="http://schemas.microsoft.com/office/drawing/2014/main" id="{B31497F2-EC9D-2B48-9FFF-EE4970D601F9}"/>
              </a:ext>
            </a:extLst>
          </p:cNvPr>
          <p:cNvSpPr txBox="1">
            <a:spLocks/>
          </p:cNvSpPr>
          <p:nvPr/>
        </p:nvSpPr>
        <p:spPr bwMode="auto">
          <a:xfrm>
            <a:off x="354624" y="3810000"/>
            <a:ext cx="5410200" cy="2209800"/>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endParaRPr kumimoji="0" lang="en-US" sz="1100" b="0" i="0" u="none" strike="noStrike" kern="0" cap="none" spc="0" normalizeH="0" baseline="0" noProof="0" dirty="0">
              <a:ln>
                <a:noFill/>
              </a:ln>
              <a:solidFill>
                <a:srgbClr val="00B0F0"/>
              </a:solidFill>
              <a:effectLst/>
              <a:uLnTx/>
              <a:uFillTx/>
              <a:latin typeface="Calibri" pitchFamily="34" charset="0"/>
              <a:ea typeface="+mn-ea"/>
              <a:cs typeface="+mn-cs"/>
            </a:endParaRPr>
          </a:p>
          <a:p>
            <a:pPr marL="342882" marR="0" lvl="0" indent="-342882" algn="l" defTabSz="914400" rtl="0" eaLnBrk="1" fontAlgn="base" latinLnBrk="0" hangingPunct="1">
              <a:lnSpc>
                <a:spcPct val="80000"/>
              </a:lnSpc>
              <a:spcBef>
                <a:spcPts val="1200"/>
              </a:spcBef>
              <a:spcAft>
                <a:spcPct val="0"/>
              </a:spcAft>
              <a:buClr>
                <a:schemeClr val="accent2"/>
              </a:buClr>
              <a:buSzTx/>
              <a:buFont typeface="Wingdings" pitchFamily="2" charset="2"/>
              <a:buNone/>
              <a:tabLst/>
              <a:defRPr/>
            </a:pPr>
            <a:r>
              <a:rPr kumimoji="0" lang="en-US" sz="2400" b="0" i="0" u="none" strike="noStrike" kern="0" cap="none" spc="0" normalizeH="0" baseline="0" noProof="0" dirty="0">
                <a:ln>
                  <a:noFill/>
                </a:ln>
                <a:solidFill>
                  <a:srgbClr val="0070C0"/>
                </a:solidFill>
                <a:effectLst/>
                <a:uLnTx/>
                <a:uFillTx/>
                <a:latin typeface="Calibri" pitchFamily="34" charset="0"/>
                <a:ea typeface="+mn-ea"/>
                <a:cs typeface="+mn-cs"/>
              </a:rPr>
              <a:t>def max-value(state):</a:t>
            </a:r>
          </a:p>
          <a:p>
            <a:pPr marL="742913" lvl="1" indent="-285737">
              <a:lnSpc>
                <a:spcPct val="80000"/>
              </a:lnSpc>
              <a:spcBef>
                <a:spcPct val="20000"/>
              </a:spcBef>
              <a:buClr>
                <a:schemeClr val="tx1"/>
              </a:buClr>
              <a:defRPr/>
            </a:pPr>
            <a:r>
              <a:rPr lang="en-US" sz="2400" kern="0" dirty="0">
                <a:latin typeface="Calibri" pitchFamily="34" charset="0"/>
              </a:rPr>
              <a:t>initialize v = </a:t>
            </a:r>
            <a:r>
              <a:rPr lang="en-US" sz="2400" kern="0" dirty="0">
                <a:latin typeface="Times New Roman" pitchFamily="18" charset="0"/>
                <a:cs typeface="Times New Roman" pitchFamily="18" charset="0"/>
              </a:rPr>
              <a:t>-∞</a:t>
            </a:r>
          </a:p>
          <a:p>
            <a:pPr marL="742913" lvl="1" indent="-285737">
              <a:lnSpc>
                <a:spcPct val="80000"/>
              </a:lnSpc>
              <a:spcBef>
                <a:spcPct val="20000"/>
              </a:spcBef>
              <a:buClr>
                <a:schemeClr val="tx1"/>
              </a:buClr>
              <a:defRPr/>
            </a:pPr>
            <a:r>
              <a:rPr lang="en-US" sz="2400" kern="0" dirty="0">
                <a:latin typeface="Calibri" pitchFamily="34" charset="0"/>
              </a:rPr>
              <a:t>for each successor of state:</a:t>
            </a:r>
          </a:p>
          <a:p>
            <a:pPr marL="1142942" lvl="2" indent="-228589">
              <a:lnSpc>
                <a:spcPct val="80000"/>
              </a:lnSpc>
              <a:spcBef>
                <a:spcPct val="20000"/>
              </a:spcBef>
              <a:buClr>
                <a:schemeClr val="accent2"/>
              </a:buClr>
              <a:defRPr/>
            </a:pPr>
            <a:r>
              <a:rPr lang="en-US" sz="2400" kern="0" dirty="0">
                <a:latin typeface="Calibri" pitchFamily="34" charset="0"/>
              </a:rPr>
              <a:t>v = max(v, </a:t>
            </a:r>
            <a:r>
              <a:rPr lang="en-US" sz="2400" kern="0" dirty="0">
                <a:solidFill>
                  <a:srgbClr val="7030A0"/>
                </a:solidFill>
                <a:latin typeface="Calibri" pitchFamily="34" charset="0"/>
              </a:rPr>
              <a:t>value(successor)</a:t>
            </a:r>
            <a:r>
              <a:rPr lang="en-US" sz="2400" kern="0" dirty="0">
                <a:latin typeface="Calibri" pitchFamily="34" charset="0"/>
              </a:rPr>
              <a:t>)</a:t>
            </a:r>
          </a:p>
          <a:p>
            <a:pPr marL="742913" lvl="1" indent="-285737">
              <a:lnSpc>
                <a:spcPct val="80000"/>
              </a:lnSpc>
              <a:spcBef>
                <a:spcPct val="20000"/>
              </a:spcBef>
              <a:buClr>
                <a:schemeClr val="tx1"/>
              </a:buClr>
              <a:defRPr/>
            </a:pPr>
            <a:r>
              <a:rPr lang="en-US" sz="2400" kern="0" dirty="0">
                <a:latin typeface="Calibri" pitchFamily="34" charset="0"/>
              </a:rPr>
              <a:t>return v</a:t>
            </a:r>
          </a:p>
        </p:txBody>
      </p:sp>
    </p:spTree>
    <p:extLst>
      <p:ext uri="{BB962C8B-B14F-4D97-AF65-F5344CB8AC3E}">
        <p14:creationId xmlns:p14="http://schemas.microsoft.com/office/powerpoint/2010/main" val="528019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5" grpId="0"/>
      <p:bldP spid="3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EF59E41-0BAC-D94F-91E7-873DDB5D9239}"/>
              </a:ext>
            </a:extLst>
          </p:cNvPr>
          <p:cNvSpPr txBox="1">
            <a:spLocks noChangeArrowheads="1"/>
          </p:cNvSpPr>
          <p:nvPr/>
        </p:nvSpPr>
        <p:spPr>
          <a:xfrm>
            <a:off x="0" y="-19050"/>
            <a:ext cx="12192000" cy="8572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Calibri" panose="020F0502020204030204" pitchFamily="34" charset="0"/>
                <a:cs typeface="Calibri" panose="020F0502020204030204" pitchFamily="34" charset="0"/>
              </a:rPr>
              <a:t>Minimax Example</a:t>
            </a:r>
          </a:p>
        </p:txBody>
      </p:sp>
      <p:sp>
        <p:nvSpPr>
          <p:cNvPr id="8" name="Slide Number Placeholder 5">
            <a:extLst>
              <a:ext uri="{FF2B5EF4-FFF2-40B4-BE49-F238E27FC236}">
                <a16:creationId xmlns:a16="http://schemas.microsoft.com/office/drawing/2014/main" id="{DB6B82A3-4DB1-3640-B5AC-BF5442E980A4}"/>
              </a:ext>
            </a:extLst>
          </p:cNvPr>
          <p:cNvSpPr>
            <a:spLocks noGrp="1"/>
          </p:cNvSpPr>
          <p:nvPr>
            <p:ph type="sldNum" sz="quarter" idx="12"/>
          </p:nvPr>
        </p:nvSpPr>
        <p:spPr>
          <a:xfrm>
            <a:off x="11400311" y="6356350"/>
            <a:ext cx="625617" cy="365125"/>
          </a:xfrm>
        </p:spPr>
        <p:txBody>
          <a:bodyPr/>
          <a:lstStyle/>
          <a:p>
            <a:fld id="{2FBE9FE5-B1FE-D34A-9F6B-9382BD8E23AD}" type="slidenum">
              <a:rPr lang="en-US" smtClean="0"/>
              <a:t>16</a:t>
            </a:fld>
            <a:endParaRPr lang="en-US" dirty="0"/>
          </a:p>
        </p:txBody>
      </p:sp>
      <p:sp>
        <p:nvSpPr>
          <p:cNvPr id="9" name="Content Placeholder 2">
            <a:extLst>
              <a:ext uri="{FF2B5EF4-FFF2-40B4-BE49-F238E27FC236}">
                <a16:creationId xmlns:a16="http://schemas.microsoft.com/office/drawing/2014/main" id="{00EF2F0C-6CAE-654E-81E7-9C5A6D8C76AA}"/>
              </a:ext>
            </a:extLst>
          </p:cNvPr>
          <p:cNvSpPr txBox="1">
            <a:spLocks/>
          </p:cNvSpPr>
          <p:nvPr/>
        </p:nvSpPr>
        <p:spPr>
          <a:xfrm>
            <a:off x="9899115" y="6538912"/>
            <a:ext cx="1814004" cy="2473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200" dirty="0">
                <a:latin typeface="Calibri" panose="020F0502020204030204" pitchFamily="34" charset="0"/>
                <a:cs typeface="Calibri" panose="020F0502020204030204" pitchFamily="34" charset="0"/>
              </a:rPr>
              <a:t>Figure from Berkley AI</a:t>
            </a:r>
          </a:p>
        </p:txBody>
      </p:sp>
      <p:cxnSp>
        <p:nvCxnSpPr>
          <p:cNvPr id="14" name="Straight Connector 13">
            <a:extLst>
              <a:ext uri="{FF2B5EF4-FFF2-40B4-BE49-F238E27FC236}">
                <a16:creationId xmlns:a16="http://schemas.microsoft.com/office/drawing/2014/main" id="{384CC173-1694-3141-9BE1-12C5573C79FD}"/>
              </a:ext>
            </a:extLst>
          </p:cNvPr>
          <p:cNvCxnSpPr>
            <a:cxnSpLocks/>
          </p:cNvCxnSpPr>
          <p:nvPr/>
        </p:nvCxnSpPr>
        <p:spPr>
          <a:xfrm>
            <a:off x="0" y="838200"/>
            <a:ext cx="12192000"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118" name="AutoShape 4">
            <a:extLst>
              <a:ext uri="{FF2B5EF4-FFF2-40B4-BE49-F238E27FC236}">
                <a16:creationId xmlns:a16="http://schemas.microsoft.com/office/drawing/2014/main" id="{F725AAE1-0D3C-3446-9995-BA3F3A7C3BEF}"/>
              </a:ext>
            </a:extLst>
          </p:cNvPr>
          <p:cNvSpPr>
            <a:spLocks noChangeArrowheads="1"/>
          </p:cNvSpPr>
          <p:nvPr/>
        </p:nvSpPr>
        <p:spPr bwMode="auto">
          <a:xfrm>
            <a:off x="5693833" y="2209800"/>
            <a:ext cx="508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grpSp>
        <p:nvGrpSpPr>
          <p:cNvPr id="119" name="Group 60">
            <a:extLst>
              <a:ext uri="{FF2B5EF4-FFF2-40B4-BE49-F238E27FC236}">
                <a16:creationId xmlns:a16="http://schemas.microsoft.com/office/drawing/2014/main" id="{DC5C9527-E648-A140-81EF-369D17E584A6}"/>
              </a:ext>
            </a:extLst>
          </p:cNvPr>
          <p:cNvGrpSpPr>
            <a:grpSpLocks/>
          </p:cNvGrpSpPr>
          <p:nvPr/>
        </p:nvGrpSpPr>
        <p:grpSpPr bwMode="auto">
          <a:xfrm>
            <a:off x="2641600" y="3765550"/>
            <a:ext cx="508000" cy="1187450"/>
            <a:chOff x="1981200" y="3765550"/>
            <a:chExt cx="381000" cy="1187450"/>
          </a:xfrm>
        </p:grpSpPr>
        <p:cxnSp>
          <p:nvCxnSpPr>
            <p:cNvPr id="120" name="AutoShape 13">
              <a:extLst>
                <a:ext uri="{FF2B5EF4-FFF2-40B4-BE49-F238E27FC236}">
                  <a16:creationId xmlns:a16="http://schemas.microsoft.com/office/drawing/2014/main" id="{2A4D8BE4-DD56-4D41-B54F-5E6E236C8291}"/>
                </a:ext>
              </a:extLst>
            </p:cNvPr>
            <p:cNvCxnSpPr>
              <a:cxnSpLocks noChangeShapeType="1"/>
              <a:stCxn id="132"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121" name="Rectangle 7">
              <a:extLst>
                <a:ext uri="{FF2B5EF4-FFF2-40B4-BE49-F238E27FC236}">
                  <a16:creationId xmlns:a16="http://schemas.microsoft.com/office/drawing/2014/main" id="{3B2D36B8-FFDA-0744-B3F3-6B035870A6CB}"/>
                </a:ext>
              </a:extLst>
            </p:cNvPr>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12</a:t>
              </a:r>
            </a:p>
          </p:txBody>
        </p:sp>
      </p:grpSp>
      <p:grpSp>
        <p:nvGrpSpPr>
          <p:cNvPr id="122" name="Group 61">
            <a:extLst>
              <a:ext uri="{FF2B5EF4-FFF2-40B4-BE49-F238E27FC236}">
                <a16:creationId xmlns:a16="http://schemas.microsoft.com/office/drawing/2014/main" id="{5AAC65DC-A055-2949-A8A3-843C6961BD45}"/>
              </a:ext>
            </a:extLst>
          </p:cNvPr>
          <p:cNvGrpSpPr>
            <a:grpSpLocks/>
          </p:cNvGrpSpPr>
          <p:nvPr/>
        </p:nvGrpSpPr>
        <p:grpSpPr bwMode="auto">
          <a:xfrm>
            <a:off x="2897717" y="3765550"/>
            <a:ext cx="1267883" cy="1187450"/>
            <a:chOff x="2173288" y="3765550"/>
            <a:chExt cx="950912" cy="1187450"/>
          </a:xfrm>
        </p:grpSpPr>
        <p:cxnSp>
          <p:nvCxnSpPr>
            <p:cNvPr id="123" name="AutoShape 17">
              <a:extLst>
                <a:ext uri="{FF2B5EF4-FFF2-40B4-BE49-F238E27FC236}">
                  <a16:creationId xmlns:a16="http://schemas.microsoft.com/office/drawing/2014/main" id="{C8158861-6BD2-F84C-95F1-CF1887AD66E3}"/>
                </a:ext>
              </a:extLst>
            </p:cNvPr>
            <p:cNvCxnSpPr>
              <a:cxnSpLocks noChangeShapeType="1"/>
              <a:stCxn id="132" idx="0"/>
            </p:cNvCxnSpPr>
            <p:nvPr/>
          </p:nvCxnSpPr>
          <p:spPr bwMode="auto">
            <a:xfrm>
              <a:off x="2173288" y="3765550"/>
              <a:ext cx="763586" cy="822325"/>
            </a:xfrm>
            <a:prstGeom prst="straightConnector1">
              <a:avLst/>
            </a:prstGeom>
            <a:noFill/>
            <a:ln w="12700">
              <a:solidFill>
                <a:schemeClr val="tx1"/>
              </a:solidFill>
              <a:round/>
              <a:headEnd/>
              <a:tailEnd type="triangle" w="med" len="med"/>
            </a:ln>
          </p:spPr>
        </p:cxnSp>
        <p:sp>
          <p:nvSpPr>
            <p:cNvPr id="124" name="Rectangle 7">
              <a:extLst>
                <a:ext uri="{FF2B5EF4-FFF2-40B4-BE49-F238E27FC236}">
                  <a16:creationId xmlns:a16="http://schemas.microsoft.com/office/drawing/2014/main" id="{34D13973-054F-864B-B537-DF0E11EA48FE}"/>
                </a:ext>
              </a:extLst>
            </p:cNvPr>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8</a:t>
              </a:r>
            </a:p>
          </p:txBody>
        </p:sp>
      </p:grpSp>
      <p:grpSp>
        <p:nvGrpSpPr>
          <p:cNvPr id="125" name="Group 64">
            <a:extLst>
              <a:ext uri="{FF2B5EF4-FFF2-40B4-BE49-F238E27FC236}">
                <a16:creationId xmlns:a16="http://schemas.microsoft.com/office/drawing/2014/main" id="{29F76E23-573F-AF45-ADF3-CF46EA8AFCC3}"/>
              </a:ext>
            </a:extLst>
          </p:cNvPr>
          <p:cNvGrpSpPr>
            <a:grpSpLocks/>
          </p:cNvGrpSpPr>
          <p:nvPr/>
        </p:nvGrpSpPr>
        <p:grpSpPr bwMode="auto">
          <a:xfrm>
            <a:off x="8737600" y="3765550"/>
            <a:ext cx="508000" cy="1187450"/>
            <a:chOff x="6553200" y="3765550"/>
            <a:chExt cx="381000" cy="1187450"/>
          </a:xfrm>
        </p:grpSpPr>
        <p:cxnSp>
          <p:nvCxnSpPr>
            <p:cNvPr id="126" name="AutoShape 33">
              <a:extLst>
                <a:ext uri="{FF2B5EF4-FFF2-40B4-BE49-F238E27FC236}">
                  <a16:creationId xmlns:a16="http://schemas.microsoft.com/office/drawing/2014/main" id="{701D1E51-7153-494E-8772-48A311706091}"/>
                </a:ext>
              </a:extLst>
            </p:cNvPr>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27" name="Rectangle 7">
              <a:extLst>
                <a:ext uri="{FF2B5EF4-FFF2-40B4-BE49-F238E27FC236}">
                  <a16:creationId xmlns:a16="http://schemas.microsoft.com/office/drawing/2014/main" id="{D7B1E249-879B-6145-BB1B-A52ADEE86870}"/>
                </a:ext>
              </a:extLst>
            </p:cNvPr>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5</a:t>
              </a:r>
            </a:p>
          </p:txBody>
        </p:sp>
      </p:grpSp>
      <p:grpSp>
        <p:nvGrpSpPr>
          <p:cNvPr id="128" name="Group 65">
            <a:extLst>
              <a:ext uri="{FF2B5EF4-FFF2-40B4-BE49-F238E27FC236}">
                <a16:creationId xmlns:a16="http://schemas.microsoft.com/office/drawing/2014/main" id="{29CCAE52-7B4D-604A-8606-CD3B039EF0DF}"/>
              </a:ext>
            </a:extLst>
          </p:cNvPr>
          <p:cNvGrpSpPr>
            <a:grpSpLocks/>
          </p:cNvGrpSpPr>
          <p:nvPr/>
        </p:nvGrpSpPr>
        <p:grpSpPr bwMode="auto">
          <a:xfrm>
            <a:off x="8993717" y="3765550"/>
            <a:ext cx="1267883" cy="1187450"/>
            <a:chOff x="6745288" y="3765550"/>
            <a:chExt cx="950912" cy="1187450"/>
          </a:xfrm>
        </p:grpSpPr>
        <p:cxnSp>
          <p:nvCxnSpPr>
            <p:cNvPr id="129" name="AutoShape 37">
              <a:extLst>
                <a:ext uri="{FF2B5EF4-FFF2-40B4-BE49-F238E27FC236}">
                  <a16:creationId xmlns:a16="http://schemas.microsoft.com/office/drawing/2014/main" id="{E26F9EB5-4E0F-9F47-99A9-E2D1329E5CFE}"/>
                </a:ext>
              </a:extLst>
            </p:cNvPr>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30" name="Rectangle 7">
              <a:extLst>
                <a:ext uri="{FF2B5EF4-FFF2-40B4-BE49-F238E27FC236}">
                  <a16:creationId xmlns:a16="http://schemas.microsoft.com/office/drawing/2014/main" id="{9E98A78C-E618-AF49-92EB-6958435E7418}"/>
                </a:ext>
              </a:extLst>
            </p:cNvPr>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grpSp>
      <p:grpSp>
        <p:nvGrpSpPr>
          <p:cNvPr id="131" name="Group 51">
            <a:extLst>
              <a:ext uri="{FF2B5EF4-FFF2-40B4-BE49-F238E27FC236}">
                <a16:creationId xmlns:a16="http://schemas.microsoft.com/office/drawing/2014/main" id="{8825DCAD-2D70-354D-BCB7-744671DB06A3}"/>
              </a:ext>
            </a:extLst>
          </p:cNvPr>
          <p:cNvGrpSpPr>
            <a:grpSpLocks/>
          </p:cNvGrpSpPr>
          <p:nvPr/>
        </p:nvGrpSpPr>
        <p:grpSpPr bwMode="auto">
          <a:xfrm>
            <a:off x="2645833" y="2514600"/>
            <a:ext cx="3302000" cy="1250950"/>
            <a:chOff x="1984375" y="2514600"/>
            <a:chExt cx="2476501" cy="1250950"/>
          </a:xfrm>
        </p:grpSpPr>
        <p:sp>
          <p:nvSpPr>
            <p:cNvPr id="132" name="AutoShape 6">
              <a:extLst>
                <a:ext uri="{FF2B5EF4-FFF2-40B4-BE49-F238E27FC236}">
                  <a16:creationId xmlns:a16="http://schemas.microsoft.com/office/drawing/2014/main" id="{15DE6C0B-3784-2A47-A391-F9F16243E436}"/>
                </a:ext>
              </a:extLst>
            </p:cNvPr>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133" name="AutoShape 7">
              <a:extLst>
                <a:ext uri="{FF2B5EF4-FFF2-40B4-BE49-F238E27FC236}">
                  <a16:creationId xmlns:a16="http://schemas.microsoft.com/office/drawing/2014/main" id="{B0FD9CE8-EC04-A943-A6FE-46D094449E15}"/>
                </a:ext>
              </a:extLst>
            </p:cNvPr>
            <p:cNvCxnSpPr>
              <a:cxnSpLocks noChangeShapeType="1"/>
              <a:stCxn id="118" idx="3"/>
              <a:endCxn id="132"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134" name="AutoShape 9">
            <a:extLst>
              <a:ext uri="{FF2B5EF4-FFF2-40B4-BE49-F238E27FC236}">
                <a16:creationId xmlns:a16="http://schemas.microsoft.com/office/drawing/2014/main" id="{8A4CD2B9-A2AE-C842-ADB2-E49A25309900}"/>
              </a:ext>
            </a:extLst>
          </p:cNvPr>
          <p:cNvCxnSpPr>
            <a:cxnSpLocks noChangeShapeType="1"/>
            <a:stCxn id="132" idx="0"/>
          </p:cNvCxnSpPr>
          <p:nvPr/>
        </p:nvCxnSpPr>
        <p:spPr bwMode="auto">
          <a:xfrm flipH="1">
            <a:off x="1883835" y="3765553"/>
            <a:ext cx="1013884" cy="822325"/>
          </a:xfrm>
          <a:prstGeom prst="straightConnector1">
            <a:avLst/>
          </a:prstGeom>
          <a:noFill/>
          <a:ln w="12700">
            <a:solidFill>
              <a:schemeClr val="tx1"/>
            </a:solidFill>
            <a:round/>
            <a:headEnd/>
            <a:tailEnd type="triangle" w="med" len="med"/>
          </a:ln>
        </p:spPr>
      </p:cxnSp>
      <p:sp>
        <p:nvSpPr>
          <p:cNvPr id="135" name="Rectangle 7">
            <a:extLst>
              <a:ext uri="{FF2B5EF4-FFF2-40B4-BE49-F238E27FC236}">
                <a16:creationId xmlns:a16="http://schemas.microsoft.com/office/drawing/2014/main" id="{27513BAE-3BD5-A246-A93F-3812A2404F47}"/>
              </a:ext>
            </a:extLst>
          </p:cNvPr>
          <p:cNvSpPr>
            <a:spLocks noChangeArrowheads="1"/>
          </p:cNvSpPr>
          <p:nvPr/>
        </p:nvSpPr>
        <p:spPr bwMode="auto">
          <a:xfrm>
            <a:off x="1625600" y="4648200"/>
            <a:ext cx="508000" cy="304800"/>
          </a:xfrm>
          <a:prstGeom prst="rect">
            <a:avLst/>
          </a:prstGeom>
          <a:solidFill>
            <a:srgbClr val="CCCCCC"/>
          </a:solidFill>
          <a:ln w="9525">
            <a:solidFill>
              <a:schemeClr val="tx1"/>
            </a:solidFill>
            <a:miter lim="800000"/>
            <a:headEnd/>
            <a:tailEnd/>
          </a:ln>
        </p:spPr>
        <p:txBody>
          <a:bodyPr wrap="none" anchor="ctr"/>
          <a:lstStyle/>
          <a:p>
            <a:pPr algn="ctr"/>
            <a:r>
              <a:rPr lang="en-US"/>
              <a:t>3</a:t>
            </a:r>
          </a:p>
        </p:txBody>
      </p:sp>
      <p:cxnSp>
        <p:nvCxnSpPr>
          <p:cNvPr id="136" name="AutoShape 21">
            <a:extLst>
              <a:ext uri="{FF2B5EF4-FFF2-40B4-BE49-F238E27FC236}">
                <a16:creationId xmlns:a16="http://schemas.microsoft.com/office/drawing/2014/main" id="{33CEF8EE-E2E6-6D4A-BA13-C55FC58851F3}"/>
              </a:ext>
            </a:extLst>
          </p:cNvPr>
          <p:cNvCxnSpPr>
            <a:cxnSpLocks noChangeShapeType="1"/>
          </p:cNvCxnSpPr>
          <p:nvPr/>
        </p:nvCxnSpPr>
        <p:spPr bwMode="auto">
          <a:xfrm rot="5400000">
            <a:off x="5790143" y="2665943"/>
            <a:ext cx="304800" cy="2116"/>
          </a:xfrm>
          <a:prstGeom prst="straightConnector1">
            <a:avLst/>
          </a:prstGeom>
          <a:noFill/>
          <a:ln w="12700">
            <a:solidFill>
              <a:schemeClr val="tx1"/>
            </a:solidFill>
            <a:round/>
            <a:headEnd/>
            <a:tailEnd/>
          </a:ln>
        </p:spPr>
      </p:cxnSp>
      <p:cxnSp>
        <p:nvCxnSpPr>
          <p:cNvPr id="137" name="AutoShape 21">
            <a:extLst>
              <a:ext uri="{FF2B5EF4-FFF2-40B4-BE49-F238E27FC236}">
                <a16:creationId xmlns:a16="http://schemas.microsoft.com/office/drawing/2014/main" id="{75A12B0C-A9F1-4043-BE7E-DD0BFD04BCE7}"/>
              </a:ext>
            </a:extLst>
          </p:cNvPr>
          <p:cNvCxnSpPr>
            <a:cxnSpLocks noChangeShapeType="1"/>
            <a:stCxn id="118" idx="3"/>
          </p:cNvCxnSpPr>
          <p:nvPr/>
        </p:nvCxnSpPr>
        <p:spPr bwMode="auto">
          <a:xfrm rot="16200000" flipH="1">
            <a:off x="6212417" y="2250019"/>
            <a:ext cx="228600" cy="757767"/>
          </a:xfrm>
          <a:prstGeom prst="straightConnector1">
            <a:avLst/>
          </a:prstGeom>
          <a:noFill/>
          <a:ln w="12700">
            <a:solidFill>
              <a:schemeClr val="tx1"/>
            </a:solidFill>
            <a:round/>
            <a:headEnd/>
            <a:tailEnd/>
          </a:ln>
        </p:spPr>
      </p:cxnSp>
      <p:cxnSp>
        <p:nvCxnSpPr>
          <p:cNvPr id="138" name="AutoShape 21">
            <a:extLst>
              <a:ext uri="{FF2B5EF4-FFF2-40B4-BE49-F238E27FC236}">
                <a16:creationId xmlns:a16="http://schemas.microsoft.com/office/drawing/2014/main" id="{9B7928C8-0375-2E45-AA4A-7830AC49C85E}"/>
              </a:ext>
            </a:extLst>
          </p:cNvPr>
          <p:cNvCxnSpPr>
            <a:cxnSpLocks noChangeShapeType="1"/>
          </p:cNvCxnSpPr>
          <p:nvPr/>
        </p:nvCxnSpPr>
        <p:spPr bwMode="auto">
          <a:xfrm rot="5400000">
            <a:off x="2744259" y="3913717"/>
            <a:ext cx="304800" cy="2117"/>
          </a:xfrm>
          <a:prstGeom prst="straightConnector1">
            <a:avLst/>
          </a:prstGeom>
          <a:noFill/>
          <a:ln w="12700">
            <a:solidFill>
              <a:schemeClr val="tx1"/>
            </a:solidFill>
            <a:round/>
            <a:headEnd/>
            <a:tailEnd/>
          </a:ln>
        </p:spPr>
      </p:cxnSp>
      <p:cxnSp>
        <p:nvCxnSpPr>
          <p:cNvPr id="139" name="AutoShape 21">
            <a:extLst>
              <a:ext uri="{FF2B5EF4-FFF2-40B4-BE49-F238E27FC236}">
                <a16:creationId xmlns:a16="http://schemas.microsoft.com/office/drawing/2014/main" id="{1418DA01-00AC-A744-9B46-3689D0D11C9D}"/>
              </a:ext>
            </a:extLst>
          </p:cNvPr>
          <p:cNvCxnSpPr>
            <a:cxnSpLocks noChangeShapeType="1"/>
            <a:stCxn id="132" idx="0"/>
          </p:cNvCxnSpPr>
          <p:nvPr/>
        </p:nvCxnSpPr>
        <p:spPr bwMode="auto">
          <a:xfrm rot="16200000" flipH="1">
            <a:off x="2926292" y="3739091"/>
            <a:ext cx="196850" cy="249767"/>
          </a:xfrm>
          <a:prstGeom prst="straightConnector1">
            <a:avLst/>
          </a:prstGeom>
          <a:noFill/>
          <a:ln w="12700">
            <a:solidFill>
              <a:schemeClr val="tx1"/>
            </a:solidFill>
            <a:round/>
            <a:headEnd/>
            <a:tailEnd/>
          </a:ln>
        </p:spPr>
      </p:cxnSp>
      <p:grpSp>
        <p:nvGrpSpPr>
          <p:cNvPr id="140" name="Group 59">
            <a:extLst>
              <a:ext uri="{FF2B5EF4-FFF2-40B4-BE49-F238E27FC236}">
                <a16:creationId xmlns:a16="http://schemas.microsoft.com/office/drawing/2014/main" id="{6D9EAB03-F182-7D4F-A29A-833A02587169}"/>
              </a:ext>
            </a:extLst>
          </p:cNvPr>
          <p:cNvGrpSpPr>
            <a:grpSpLocks/>
          </p:cNvGrpSpPr>
          <p:nvPr/>
        </p:nvGrpSpPr>
        <p:grpSpPr bwMode="auto">
          <a:xfrm>
            <a:off x="5693833" y="2514603"/>
            <a:ext cx="508000" cy="1235075"/>
            <a:chOff x="4270375" y="2514600"/>
            <a:chExt cx="381000" cy="1235075"/>
          </a:xfrm>
        </p:grpSpPr>
        <p:sp>
          <p:nvSpPr>
            <p:cNvPr id="141" name="AutoShape 20">
              <a:extLst>
                <a:ext uri="{FF2B5EF4-FFF2-40B4-BE49-F238E27FC236}">
                  <a16:creationId xmlns:a16="http://schemas.microsoft.com/office/drawing/2014/main" id="{6279D401-2DED-5647-8FD3-1E688CE5DD8F}"/>
                </a:ext>
              </a:extLst>
            </p:cNvPr>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142" name="AutoShape 21">
              <a:extLst>
                <a:ext uri="{FF2B5EF4-FFF2-40B4-BE49-F238E27FC236}">
                  <a16:creationId xmlns:a16="http://schemas.microsoft.com/office/drawing/2014/main" id="{E51A7E3B-11A9-BF42-8D67-9A1D2AEA0166}"/>
                </a:ext>
              </a:extLst>
            </p:cNvPr>
            <p:cNvCxnSpPr>
              <a:cxnSpLocks noChangeShapeType="1"/>
              <a:stCxn id="118" idx="3"/>
              <a:endCxn id="141"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143" name="Group 58">
            <a:extLst>
              <a:ext uri="{FF2B5EF4-FFF2-40B4-BE49-F238E27FC236}">
                <a16:creationId xmlns:a16="http://schemas.microsoft.com/office/drawing/2014/main" id="{1754B068-AE27-434B-AAFC-9A1D724D2844}"/>
              </a:ext>
            </a:extLst>
          </p:cNvPr>
          <p:cNvGrpSpPr>
            <a:grpSpLocks/>
          </p:cNvGrpSpPr>
          <p:nvPr/>
        </p:nvGrpSpPr>
        <p:grpSpPr bwMode="auto">
          <a:xfrm>
            <a:off x="4673600" y="3762375"/>
            <a:ext cx="1524000" cy="1190625"/>
            <a:chOff x="3505200" y="3762375"/>
            <a:chExt cx="1142999" cy="1190625"/>
          </a:xfrm>
        </p:grpSpPr>
        <p:cxnSp>
          <p:nvCxnSpPr>
            <p:cNvPr id="144" name="AutoShape 23">
              <a:extLst>
                <a:ext uri="{FF2B5EF4-FFF2-40B4-BE49-F238E27FC236}">
                  <a16:creationId xmlns:a16="http://schemas.microsoft.com/office/drawing/2014/main" id="{BAF48CAC-A139-C746-A797-D81FB6F164EF}"/>
                </a:ext>
              </a:extLst>
            </p:cNvPr>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145" name="Rectangle 7">
              <a:extLst>
                <a:ext uri="{FF2B5EF4-FFF2-40B4-BE49-F238E27FC236}">
                  <a16:creationId xmlns:a16="http://schemas.microsoft.com/office/drawing/2014/main" id="{189D2710-7338-E144-97BD-FC574BBE3D7B}"/>
                </a:ext>
              </a:extLst>
            </p:cNvPr>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cxnSp>
          <p:nvCxnSpPr>
            <p:cNvPr id="146" name="AutoShape 21">
              <a:extLst>
                <a:ext uri="{FF2B5EF4-FFF2-40B4-BE49-F238E27FC236}">
                  <a16:creationId xmlns:a16="http://schemas.microsoft.com/office/drawing/2014/main" id="{D9E44E74-94A7-5F4C-9099-FD221A988BB2}"/>
                </a:ext>
              </a:extLst>
            </p:cNvPr>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147" name="AutoShape 21">
              <a:extLst>
                <a:ext uri="{FF2B5EF4-FFF2-40B4-BE49-F238E27FC236}">
                  <a16:creationId xmlns:a16="http://schemas.microsoft.com/office/drawing/2014/main" id="{B29F03CD-9B9C-414B-8FF2-0DF04B53B150}"/>
                </a:ext>
              </a:extLst>
            </p:cNvPr>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148" name="Group 61">
            <a:extLst>
              <a:ext uri="{FF2B5EF4-FFF2-40B4-BE49-F238E27FC236}">
                <a16:creationId xmlns:a16="http://schemas.microsoft.com/office/drawing/2014/main" id="{22E67765-48BF-7A45-9B8B-B2B28587C420}"/>
              </a:ext>
            </a:extLst>
          </p:cNvPr>
          <p:cNvGrpSpPr>
            <a:grpSpLocks/>
          </p:cNvGrpSpPr>
          <p:nvPr/>
        </p:nvGrpSpPr>
        <p:grpSpPr bwMode="auto">
          <a:xfrm>
            <a:off x="5947833" y="2514600"/>
            <a:ext cx="3301998" cy="1250950"/>
            <a:chOff x="4460876" y="2514600"/>
            <a:chExt cx="2476499" cy="1250950"/>
          </a:xfrm>
        </p:grpSpPr>
        <p:sp>
          <p:nvSpPr>
            <p:cNvPr id="149" name="AutoShape 26">
              <a:extLst>
                <a:ext uri="{FF2B5EF4-FFF2-40B4-BE49-F238E27FC236}">
                  <a16:creationId xmlns:a16="http://schemas.microsoft.com/office/drawing/2014/main" id="{37A817A6-4041-CD44-BFB3-595ECD6C50EF}"/>
                </a:ext>
              </a:extLst>
            </p:cNvPr>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150" name="AutoShape 27">
              <a:extLst>
                <a:ext uri="{FF2B5EF4-FFF2-40B4-BE49-F238E27FC236}">
                  <a16:creationId xmlns:a16="http://schemas.microsoft.com/office/drawing/2014/main" id="{CC2A3E03-5498-AA47-BB80-B31DC1CA8B05}"/>
                </a:ext>
              </a:extLst>
            </p:cNvPr>
            <p:cNvCxnSpPr>
              <a:cxnSpLocks noChangeShapeType="1"/>
              <a:stCxn id="118" idx="3"/>
              <a:endCxn id="149"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151" name="Group 60">
            <a:extLst>
              <a:ext uri="{FF2B5EF4-FFF2-40B4-BE49-F238E27FC236}">
                <a16:creationId xmlns:a16="http://schemas.microsoft.com/office/drawing/2014/main" id="{19CE3478-850F-2947-B5E8-14AAB5039535}"/>
              </a:ext>
            </a:extLst>
          </p:cNvPr>
          <p:cNvGrpSpPr>
            <a:grpSpLocks/>
          </p:cNvGrpSpPr>
          <p:nvPr/>
        </p:nvGrpSpPr>
        <p:grpSpPr bwMode="auto">
          <a:xfrm>
            <a:off x="7721600" y="3762375"/>
            <a:ext cx="1524000" cy="1190625"/>
            <a:chOff x="5791200" y="3762375"/>
            <a:chExt cx="1142999" cy="1190625"/>
          </a:xfrm>
        </p:grpSpPr>
        <p:cxnSp>
          <p:nvCxnSpPr>
            <p:cNvPr id="152" name="AutoShape 29">
              <a:extLst>
                <a:ext uri="{FF2B5EF4-FFF2-40B4-BE49-F238E27FC236}">
                  <a16:creationId xmlns:a16="http://schemas.microsoft.com/office/drawing/2014/main" id="{8315E709-736F-1441-BDF0-2F5FE18D5250}"/>
                </a:ext>
              </a:extLst>
            </p:cNvPr>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153" name="Rectangle 7">
              <a:extLst>
                <a:ext uri="{FF2B5EF4-FFF2-40B4-BE49-F238E27FC236}">
                  <a16:creationId xmlns:a16="http://schemas.microsoft.com/office/drawing/2014/main" id="{87F0083B-9A2E-3D46-BEEB-5B00947470A9}"/>
                </a:ext>
              </a:extLst>
            </p:cNvPr>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14</a:t>
              </a:r>
            </a:p>
          </p:txBody>
        </p:sp>
        <p:cxnSp>
          <p:nvCxnSpPr>
            <p:cNvPr id="154" name="AutoShape 21">
              <a:extLst>
                <a:ext uri="{FF2B5EF4-FFF2-40B4-BE49-F238E27FC236}">
                  <a16:creationId xmlns:a16="http://schemas.microsoft.com/office/drawing/2014/main" id="{4CB438BC-4CDF-644E-B1E5-FFD448FC5468}"/>
                </a:ext>
              </a:extLst>
            </p:cNvPr>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155" name="AutoShape 21">
              <a:extLst>
                <a:ext uri="{FF2B5EF4-FFF2-40B4-BE49-F238E27FC236}">
                  <a16:creationId xmlns:a16="http://schemas.microsoft.com/office/drawing/2014/main" id="{340469E6-27A3-5E4E-9E4D-5D25E2339E22}"/>
                </a:ext>
              </a:extLst>
            </p:cNvPr>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grpSp>
        <p:nvGrpSpPr>
          <p:cNvPr id="156" name="Group 64">
            <a:extLst>
              <a:ext uri="{FF2B5EF4-FFF2-40B4-BE49-F238E27FC236}">
                <a16:creationId xmlns:a16="http://schemas.microsoft.com/office/drawing/2014/main" id="{2C9C3BF5-D71F-034D-A558-6E3381091058}"/>
              </a:ext>
            </a:extLst>
          </p:cNvPr>
          <p:cNvGrpSpPr>
            <a:grpSpLocks/>
          </p:cNvGrpSpPr>
          <p:nvPr/>
        </p:nvGrpSpPr>
        <p:grpSpPr bwMode="auto">
          <a:xfrm>
            <a:off x="5689600" y="3765550"/>
            <a:ext cx="508000" cy="1187450"/>
            <a:chOff x="6553200" y="3765550"/>
            <a:chExt cx="381000" cy="1187450"/>
          </a:xfrm>
        </p:grpSpPr>
        <p:cxnSp>
          <p:nvCxnSpPr>
            <p:cNvPr id="157" name="AutoShape 33">
              <a:extLst>
                <a:ext uri="{FF2B5EF4-FFF2-40B4-BE49-F238E27FC236}">
                  <a16:creationId xmlns:a16="http://schemas.microsoft.com/office/drawing/2014/main" id="{1DA05FED-7CD2-1747-A516-035AE8D9CE1B}"/>
                </a:ext>
              </a:extLst>
            </p:cNvPr>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58" name="Rectangle 7">
              <a:extLst>
                <a:ext uri="{FF2B5EF4-FFF2-40B4-BE49-F238E27FC236}">
                  <a16:creationId xmlns:a16="http://schemas.microsoft.com/office/drawing/2014/main" id="{C8B28936-12EE-9B4C-A9ED-A8FB8FD0FAF1}"/>
                </a:ext>
              </a:extLst>
            </p:cNvPr>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4</a:t>
              </a:r>
            </a:p>
          </p:txBody>
        </p:sp>
      </p:grpSp>
      <p:grpSp>
        <p:nvGrpSpPr>
          <p:cNvPr id="159" name="Group 65">
            <a:extLst>
              <a:ext uri="{FF2B5EF4-FFF2-40B4-BE49-F238E27FC236}">
                <a16:creationId xmlns:a16="http://schemas.microsoft.com/office/drawing/2014/main" id="{F8878D97-618C-6B4D-BB93-AE4251173ED9}"/>
              </a:ext>
            </a:extLst>
          </p:cNvPr>
          <p:cNvGrpSpPr>
            <a:grpSpLocks/>
          </p:cNvGrpSpPr>
          <p:nvPr/>
        </p:nvGrpSpPr>
        <p:grpSpPr bwMode="auto">
          <a:xfrm>
            <a:off x="5945717" y="3765550"/>
            <a:ext cx="1267883" cy="1187450"/>
            <a:chOff x="6745288" y="3765550"/>
            <a:chExt cx="950912" cy="1187450"/>
          </a:xfrm>
        </p:grpSpPr>
        <p:cxnSp>
          <p:nvCxnSpPr>
            <p:cNvPr id="160" name="AutoShape 37">
              <a:extLst>
                <a:ext uri="{FF2B5EF4-FFF2-40B4-BE49-F238E27FC236}">
                  <a16:creationId xmlns:a16="http://schemas.microsoft.com/office/drawing/2014/main" id="{0B6E751A-26E6-9246-92C7-05C69AF43B96}"/>
                </a:ext>
              </a:extLst>
            </p:cNvPr>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161" name="Rectangle 7">
              <a:extLst>
                <a:ext uri="{FF2B5EF4-FFF2-40B4-BE49-F238E27FC236}">
                  <a16:creationId xmlns:a16="http://schemas.microsoft.com/office/drawing/2014/main" id="{DE04F4B3-7CF6-8E46-8B8F-F1F60B23969F}"/>
                </a:ext>
              </a:extLst>
            </p:cNvPr>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6</a:t>
              </a:r>
            </a:p>
          </p:txBody>
        </p:sp>
      </p:grpSp>
    </p:spTree>
    <p:extLst>
      <p:ext uri="{BB962C8B-B14F-4D97-AF65-F5344CB8AC3E}">
        <p14:creationId xmlns:p14="http://schemas.microsoft.com/office/powerpoint/2010/main" val="2314734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4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5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2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EF59E41-0BAC-D94F-91E7-873DDB5D9239}"/>
              </a:ext>
            </a:extLst>
          </p:cNvPr>
          <p:cNvSpPr txBox="1">
            <a:spLocks noChangeArrowheads="1"/>
          </p:cNvSpPr>
          <p:nvPr/>
        </p:nvSpPr>
        <p:spPr>
          <a:xfrm>
            <a:off x="0" y="-19050"/>
            <a:ext cx="12192000" cy="8572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Calibri" panose="020F0502020204030204" pitchFamily="34" charset="0"/>
                <a:cs typeface="Calibri" panose="020F0502020204030204" pitchFamily="34" charset="0"/>
              </a:rPr>
              <a:t>Minimax Efficiency</a:t>
            </a:r>
          </a:p>
        </p:txBody>
      </p:sp>
      <p:cxnSp>
        <p:nvCxnSpPr>
          <p:cNvPr id="5" name="Straight Connector 4">
            <a:extLst>
              <a:ext uri="{FF2B5EF4-FFF2-40B4-BE49-F238E27FC236}">
                <a16:creationId xmlns:a16="http://schemas.microsoft.com/office/drawing/2014/main" id="{18A2BA32-6139-854A-ABA0-139C6E9DA513}"/>
              </a:ext>
            </a:extLst>
          </p:cNvPr>
          <p:cNvCxnSpPr>
            <a:cxnSpLocks/>
          </p:cNvCxnSpPr>
          <p:nvPr/>
        </p:nvCxnSpPr>
        <p:spPr>
          <a:xfrm>
            <a:off x="0" y="838200"/>
            <a:ext cx="12192000"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8" name="Slide Number Placeholder 5">
            <a:extLst>
              <a:ext uri="{FF2B5EF4-FFF2-40B4-BE49-F238E27FC236}">
                <a16:creationId xmlns:a16="http://schemas.microsoft.com/office/drawing/2014/main" id="{DB6B82A3-4DB1-3640-B5AC-BF5442E980A4}"/>
              </a:ext>
            </a:extLst>
          </p:cNvPr>
          <p:cNvSpPr>
            <a:spLocks noGrp="1"/>
          </p:cNvSpPr>
          <p:nvPr>
            <p:ph type="sldNum" sz="quarter" idx="12"/>
          </p:nvPr>
        </p:nvSpPr>
        <p:spPr>
          <a:xfrm>
            <a:off x="11400311" y="6356350"/>
            <a:ext cx="625617" cy="365125"/>
          </a:xfrm>
        </p:spPr>
        <p:txBody>
          <a:bodyPr/>
          <a:lstStyle/>
          <a:p>
            <a:fld id="{2FBE9FE5-B1FE-D34A-9F6B-9382BD8E23AD}" type="slidenum">
              <a:rPr lang="en-US" smtClean="0"/>
              <a:t>17</a:t>
            </a:fld>
            <a:endParaRPr lang="en-US" dirty="0"/>
          </a:p>
        </p:txBody>
      </p:sp>
      <p:sp>
        <p:nvSpPr>
          <p:cNvPr id="9" name="Content Placeholder 2">
            <a:extLst>
              <a:ext uri="{FF2B5EF4-FFF2-40B4-BE49-F238E27FC236}">
                <a16:creationId xmlns:a16="http://schemas.microsoft.com/office/drawing/2014/main" id="{00EF2F0C-6CAE-654E-81E7-9C5A6D8C76AA}"/>
              </a:ext>
            </a:extLst>
          </p:cNvPr>
          <p:cNvSpPr txBox="1">
            <a:spLocks/>
          </p:cNvSpPr>
          <p:nvPr/>
        </p:nvSpPr>
        <p:spPr>
          <a:xfrm>
            <a:off x="9899115" y="6538912"/>
            <a:ext cx="1814004" cy="2473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200" dirty="0">
                <a:latin typeface="Calibri" panose="020F0502020204030204" pitchFamily="34" charset="0"/>
                <a:cs typeface="Calibri" panose="020F0502020204030204" pitchFamily="34" charset="0"/>
              </a:rPr>
              <a:t>Figure from Berkley AI</a:t>
            </a:r>
          </a:p>
        </p:txBody>
      </p:sp>
      <p:sp>
        <p:nvSpPr>
          <p:cNvPr id="12" name="Rectangle 3">
            <a:extLst>
              <a:ext uri="{FF2B5EF4-FFF2-40B4-BE49-F238E27FC236}">
                <a16:creationId xmlns:a16="http://schemas.microsoft.com/office/drawing/2014/main" id="{E36F94F6-7976-6F41-9804-1CE87DBDD783}"/>
              </a:ext>
            </a:extLst>
          </p:cNvPr>
          <p:cNvSpPr>
            <a:spLocks noGrp="1" noChangeArrowheads="1"/>
          </p:cNvSpPr>
          <p:nvPr>
            <p:ph idx="1"/>
          </p:nvPr>
        </p:nvSpPr>
        <p:spPr>
          <a:xfrm>
            <a:off x="1089949" y="1020762"/>
            <a:ext cx="5486400" cy="4525963"/>
          </a:xfrm>
        </p:spPr>
        <p:txBody>
          <a:bodyPr>
            <a:normAutofit/>
          </a:bodyPr>
          <a:lstStyle/>
          <a:p>
            <a:pPr eaLnBrk="1" hangingPunct="1"/>
            <a:r>
              <a:rPr lang="en-US" sz="2200" dirty="0"/>
              <a:t>How efficient is minimax?</a:t>
            </a:r>
          </a:p>
          <a:p>
            <a:pPr lvl="1" eaLnBrk="1" hangingPunct="1"/>
            <a:r>
              <a:rPr lang="en-US" sz="2200" dirty="0"/>
              <a:t>Just like (exhaustive) DFS</a:t>
            </a:r>
          </a:p>
          <a:p>
            <a:pPr lvl="1" eaLnBrk="1" hangingPunct="1"/>
            <a:r>
              <a:rPr lang="en-US" sz="2200" dirty="0"/>
              <a:t>Time: O(b</a:t>
            </a:r>
            <a:r>
              <a:rPr lang="en-US" sz="2200" baseline="30000" dirty="0"/>
              <a:t>m</a:t>
            </a:r>
            <a:r>
              <a:rPr lang="en-US" sz="2200" dirty="0"/>
              <a:t>)</a:t>
            </a:r>
          </a:p>
          <a:p>
            <a:pPr lvl="1" eaLnBrk="1" hangingPunct="1"/>
            <a:r>
              <a:rPr lang="en-US" sz="2200" dirty="0"/>
              <a:t>Space: O(bm)</a:t>
            </a:r>
          </a:p>
          <a:p>
            <a:pPr lvl="1" eaLnBrk="1" hangingPunct="1"/>
            <a:endParaRPr lang="en-US" sz="2200" dirty="0"/>
          </a:p>
          <a:p>
            <a:pPr eaLnBrk="1" hangingPunct="1"/>
            <a:r>
              <a:rPr lang="en-US" sz="2200" dirty="0"/>
              <a:t>Example: Chess, b ≈35, m ≈ 100</a:t>
            </a:r>
          </a:p>
          <a:p>
            <a:pPr lvl="1" eaLnBrk="1" hangingPunct="1"/>
            <a:r>
              <a:rPr lang="en-US" sz="2200" dirty="0"/>
              <a:t>Exact solution is completely infeasible</a:t>
            </a:r>
          </a:p>
          <a:p>
            <a:pPr lvl="1" eaLnBrk="1" hangingPunct="1"/>
            <a:r>
              <a:rPr lang="en-US" sz="2200" dirty="0"/>
              <a:t>Do we need to explore the entire tree?</a:t>
            </a:r>
          </a:p>
        </p:txBody>
      </p:sp>
      <p:pic>
        <p:nvPicPr>
          <p:cNvPr id="13" name="Picture 3">
            <a:extLst>
              <a:ext uri="{FF2B5EF4-FFF2-40B4-BE49-F238E27FC236}">
                <a16:creationId xmlns:a16="http://schemas.microsoft.com/office/drawing/2014/main" id="{1A3D4D92-A75B-F348-B3BA-DD1E55E735A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488186" y="1061244"/>
            <a:ext cx="4330127" cy="400474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120668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EF59E41-0BAC-D94F-91E7-873DDB5D9239}"/>
              </a:ext>
            </a:extLst>
          </p:cNvPr>
          <p:cNvSpPr txBox="1">
            <a:spLocks noChangeArrowheads="1"/>
          </p:cNvSpPr>
          <p:nvPr/>
        </p:nvSpPr>
        <p:spPr>
          <a:xfrm>
            <a:off x="0" y="-19050"/>
            <a:ext cx="12192000" cy="8572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Calibri" panose="020F0502020204030204" pitchFamily="34" charset="0"/>
                <a:cs typeface="Calibri" panose="020F0502020204030204" pitchFamily="34" charset="0"/>
              </a:rPr>
              <a:t>Minimax Properties</a:t>
            </a:r>
          </a:p>
        </p:txBody>
      </p:sp>
      <p:cxnSp>
        <p:nvCxnSpPr>
          <p:cNvPr id="5" name="Straight Connector 4">
            <a:extLst>
              <a:ext uri="{FF2B5EF4-FFF2-40B4-BE49-F238E27FC236}">
                <a16:creationId xmlns:a16="http://schemas.microsoft.com/office/drawing/2014/main" id="{18A2BA32-6139-854A-ABA0-139C6E9DA513}"/>
              </a:ext>
            </a:extLst>
          </p:cNvPr>
          <p:cNvCxnSpPr>
            <a:cxnSpLocks/>
          </p:cNvCxnSpPr>
          <p:nvPr/>
        </p:nvCxnSpPr>
        <p:spPr>
          <a:xfrm>
            <a:off x="0" y="838200"/>
            <a:ext cx="12192000"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8" name="Slide Number Placeholder 5">
            <a:extLst>
              <a:ext uri="{FF2B5EF4-FFF2-40B4-BE49-F238E27FC236}">
                <a16:creationId xmlns:a16="http://schemas.microsoft.com/office/drawing/2014/main" id="{DB6B82A3-4DB1-3640-B5AC-BF5442E980A4}"/>
              </a:ext>
            </a:extLst>
          </p:cNvPr>
          <p:cNvSpPr>
            <a:spLocks noGrp="1"/>
          </p:cNvSpPr>
          <p:nvPr>
            <p:ph type="sldNum" sz="quarter" idx="12"/>
          </p:nvPr>
        </p:nvSpPr>
        <p:spPr>
          <a:xfrm>
            <a:off x="11400311" y="6356350"/>
            <a:ext cx="625617" cy="365125"/>
          </a:xfrm>
        </p:spPr>
        <p:txBody>
          <a:bodyPr/>
          <a:lstStyle/>
          <a:p>
            <a:fld id="{2FBE9FE5-B1FE-D34A-9F6B-9382BD8E23AD}" type="slidenum">
              <a:rPr lang="en-US" smtClean="0"/>
              <a:t>18</a:t>
            </a:fld>
            <a:endParaRPr lang="en-US" dirty="0"/>
          </a:p>
        </p:txBody>
      </p:sp>
      <p:sp>
        <p:nvSpPr>
          <p:cNvPr id="9" name="Content Placeholder 2">
            <a:extLst>
              <a:ext uri="{FF2B5EF4-FFF2-40B4-BE49-F238E27FC236}">
                <a16:creationId xmlns:a16="http://schemas.microsoft.com/office/drawing/2014/main" id="{00EF2F0C-6CAE-654E-81E7-9C5A6D8C76AA}"/>
              </a:ext>
            </a:extLst>
          </p:cNvPr>
          <p:cNvSpPr txBox="1">
            <a:spLocks/>
          </p:cNvSpPr>
          <p:nvPr/>
        </p:nvSpPr>
        <p:spPr>
          <a:xfrm>
            <a:off x="9899115" y="6538912"/>
            <a:ext cx="1814004" cy="2473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200" dirty="0">
                <a:latin typeface="Calibri" panose="020F0502020204030204" pitchFamily="34" charset="0"/>
                <a:cs typeface="Calibri" panose="020F0502020204030204" pitchFamily="34" charset="0"/>
              </a:rPr>
              <a:t>Figure from Berkley AI</a:t>
            </a:r>
          </a:p>
        </p:txBody>
      </p:sp>
      <p:pic>
        <p:nvPicPr>
          <p:cNvPr id="40" name="Picture 5">
            <a:extLst>
              <a:ext uri="{FF2B5EF4-FFF2-40B4-BE49-F238E27FC236}">
                <a16:creationId xmlns:a16="http://schemas.microsoft.com/office/drawing/2014/main" id="{EAA27355-B7AB-6547-859E-37573E0E3D9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997822" y="1888303"/>
            <a:ext cx="3579027" cy="1395412"/>
          </a:xfrm>
          <a:prstGeom prst="rect">
            <a:avLst/>
          </a:prstGeom>
          <a:noFill/>
          <a:extLst>
            <a:ext uri="{909E8E84-426E-40dd-AFC4-6F175D3DCCD1}">
              <a14:hiddenFill xmlns="" xmlns:a14="http://schemas.microsoft.com/office/drawing/2010/main">
                <a:solidFill>
                  <a:srgbClr val="FFFFFF"/>
                </a:solidFill>
              </a14:hiddenFill>
            </a:ext>
          </a:extLst>
        </p:spPr>
      </p:pic>
      <p:pic>
        <p:nvPicPr>
          <p:cNvPr id="41" name="Picture 4">
            <a:extLst>
              <a:ext uri="{FF2B5EF4-FFF2-40B4-BE49-F238E27FC236}">
                <a16:creationId xmlns:a16="http://schemas.microsoft.com/office/drawing/2014/main" id="{38CE539C-F3FD-F648-BAF3-AF583721456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57071" y="1536553"/>
            <a:ext cx="3674720" cy="1974850"/>
          </a:xfrm>
          <a:prstGeom prst="rect">
            <a:avLst/>
          </a:prstGeom>
          <a:noFill/>
          <a:extLst>
            <a:ext uri="{909E8E84-426E-40dd-AFC4-6F175D3DCCD1}">
              <a14:hiddenFill xmlns="" xmlns:a14="http://schemas.microsoft.com/office/drawing/2010/main">
                <a:solidFill>
                  <a:srgbClr val="FFFFFF"/>
                </a:solidFill>
              </a14:hiddenFill>
            </a:ext>
          </a:extLst>
        </p:spPr>
      </p:pic>
      <p:sp>
        <p:nvSpPr>
          <p:cNvPr id="42" name="Rectangle 3">
            <a:extLst>
              <a:ext uri="{FF2B5EF4-FFF2-40B4-BE49-F238E27FC236}">
                <a16:creationId xmlns:a16="http://schemas.microsoft.com/office/drawing/2014/main" id="{A8052ECD-D93F-3045-A478-6E93B58DF376}"/>
              </a:ext>
            </a:extLst>
          </p:cNvPr>
          <p:cNvSpPr>
            <a:spLocks noGrp="1" noChangeArrowheads="1"/>
          </p:cNvSpPr>
          <p:nvPr>
            <p:ph idx="1"/>
          </p:nvPr>
        </p:nvSpPr>
        <p:spPr>
          <a:xfrm>
            <a:off x="2286000" y="5257800"/>
            <a:ext cx="7366000" cy="685800"/>
          </a:xfrm>
        </p:spPr>
        <p:txBody>
          <a:bodyPr/>
          <a:lstStyle/>
          <a:p>
            <a:pPr algn="ctr" eaLnBrk="1" hangingPunct="1">
              <a:lnSpc>
                <a:spcPct val="90000"/>
              </a:lnSpc>
              <a:buNone/>
            </a:pPr>
            <a:r>
              <a:rPr lang="en-US" sz="2800" dirty="0"/>
              <a:t>Optimal against a perfect player.  Otherwise?</a:t>
            </a:r>
          </a:p>
          <a:p>
            <a:pPr algn="ctr" eaLnBrk="1" hangingPunct="1">
              <a:lnSpc>
                <a:spcPct val="90000"/>
              </a:lnSpc>
            </a:pPr>
            <a:endParaRPr lang="en-US" sz="2800" dirty="0"/>
          </a:p>
        </p:txBody>
      </p:sp>
      <p:sp>
        <p:nvSpPr>
          <p:cNvPr id="43" name="AutoShape 5">
            <a:extLst>
              <a:ext uri="{FF2B5EF4-FFF2-40B4-BE49-F238E27FC236}">
                <a16:creationId xmlns:a16="http://schemas.microsoft.com/office/drawing/2014/main" id="{15A97166-ED32-564E-91A5-538C53242D65}"/>
              </a:ext>
            </a:extLst>
          </p:cNvPr>
          <p:cNvSpPr>
            <a:spLocks noChangeArrowheads="1"/>
          </p:cNvSpPr>
          <p:nvPr/>
        </p:nvSpPr>
        <p:spPr bwMode="auto">
          <a:xfrm>
            <a:off x="5791200" y="20574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latin typeface="Calibri" pitchFamily="34" charset="0"/>
            </a:endParaRPr>
          </a:p>
        </p:txBody>
      </p:sp>
      <p:sp>
        <p:nvSpPr>
          <p:cNvPr id="44" name="AutoShape 6">
            <a:extLst>
              <a:ext uri="{FF2B5EF4-FFF2-40B4-BE49-F238E27FC236}">
                <a16:creationId xmlns:a16="http://schemas.microsoft.com/office/drawing/2014/main" id="{3E3B749F-B89C-4B4D-8CA1-CD99D6E35D1F}"/>
              </a:ext>
            </a:extLst>
          </p:cNvPr>
          <p:cNvSpPr>
            <a:spLocks noChangeArrowheads="1"/>
          </p:cNvSpPr>
          <p:nvPr/>
        </p:nvSpPr>
        <p:spPr bwMode="auto">
          <a:xfrm rot="10800000">
            <a:off x="5029200" y="3048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45" name="AutoShape 7">
            <a:extLst>
              <a:ext uri="{FF2B5EF4-FFF2-40B4-BE49-F238E27FC236}">
                <a16:creationId xmlns:a16="http://schemas.microsoft.com/office/drawing/2014/main" id="{31E6CA63-6157-1443-9E87-609916A92BA2}"/>
              </a:ext>
            </a:extLst>
          </p:cNvPr>
          <p:cNvSpPr>
            <a:spLocks noChangeArrowheads="1"/>
          </p:cNvSpPr>
          <p:nvPr/>
        </p:nvSpPr>
        <p:spPr bwMode="auto">
          <a:xfrm rot="10800000">
            <a:off x="6553200" y="3048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latin typeface="Calibri" pitchFamily="34" charset="0"/>
            </a:endParaRPr>
          </a:p>
        </p:txBody>
      </p:sp>
      <p:sp>
        <p:nvSpPr>
          <p:cNvPr id="46" name="Rectangle 8">
            <a:extLst>
              <a:ext uri="{FF2B5EF4-FFF2-40B4-BE49-F238E27FC236}">
                <a16:creationId xmlns:a16="http://schemas.microsoft.com/office/drawing/2014/main" id="{482D71D6-EC6D-4C47-B1BB-621152105EB6}"/>
              </a:ext>
            </a:extLst>
          </p:cNvPr>
          <p:cNvSpPr>
            <a:spLocks noChangeArrowheads="1"/>
          </p:cNvSpPr>
          <p:nvPr/>
        </p:nvSpPr>
        <p:spPr bwMode="auto">
          <a:xfrm>
            <a:off x="4648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latin typeface="Calibri" pitchFamily="34" charset="0"/>
              </a:rPr>
              <a:t>10</a:t>
            </a:r>
          </a:p>
        </p:txBody>
      </p:sp>
      <p:sp>
        <p:nvSpPr>
          <p:cNvPr id="47" name="Rectangle 9">
            <a:extLst>
              <a:ext uri="{FF2B5EF4-FFF2-40B4-BE49-F238E27FC236}">
                <a16:creationId xmlns:a16="http://schemas.microsoft.com/office/drawing/2014/main" id="{391FC3B4-7CA5-254B-BDF4-B825AE7CF2D9}"/>
              </a:ext>
            </a:extLst>
          </p:cNvPr>
          <p:cNvSpPr>
            <a:spLocks noChangeArrowheads="1"/>
          </p:cNvSpPr>
          <p:nvPr/>
        </p:nvSpPr>
        <p:spPr bwMode="auto">
          <a:xfrm>
            <a:off x="53340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10</a:t>
            </a:r>
          </a:p>
        </p:txBody>
      </p:sp>
      <p:sp>
        <p:nvSpPr>
          <p:cNvPr id="48" name="Rectangle 10">
            <a:extLst>
              <a:ext uri="{FF2B5EF4-FFF2-40B4-BE49-F238E27FC236}">
                <a16:creationId xmlns:a16="http://schemas.microsoft.com/office/drawing/2014/main" id="{418C0642-F505-F945-8A75-2FA1666A83C6}"/>
              </a:ext>
            </a:extLst>
          </p:cNvPr>
          <p:cNvSpPr>
            <a:spLocks noChangeArrowheads="1"/>
          </p:cNvSpPr>
          <p:nvPr/>
        </p:nvSpPr>
        <p:spPr bwMode="auto">
          <a:xfrm>
            <a:off x="6172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a:latin typeface="Calibri" pitchFamily="34" charset="0"/>
              </a:rPr>
              <a:t>9</a:t>
            </a:r>
          </a:p>
        </p:txBody>
      </p:sp>
      <p:sp>
        <p:nvSpPr>
          <p:cNvPr id="49" name="Rectangle 11">
            <a:extLst>
              <a:ext uri="{FF2B5EF4-FFF2-40B4-BE49-F238E27FC236}">
                <a16:creationId xmlns:a16="http://schemas.microsoft.com/office/drawing/2014/main" id="{FC9289C6-A835-B649-AAD2-C86AE601E220}"/>
              </a:ext>
            </a:extLst>
          </p:cNvPr>
          <p:cNvSpPr>
            <a:spLocks noChangeArrowheads="1"/>
          </p:cNvSpPr>
          <p:nvPr/>
        </p:nvSpPr>
        <p:spPr bwMode="auto">
          <a:xfrm>
            <a:off x="6934200" y="4343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latin typeface="Calibri" pitchFamily="34" charset="0"/>
              </a:rPr>
              <a:t>100</a:t>
            </a:r>
          </a:p>
        </p:txBody>
      </p:sp>
      <p:cxnSp>
        <p:nvCxnSpPr>
          <p:cNvPr id="50" name="AutoShape 12">
            <a:extLst>
              <a:ext uri="{FF2B5EF4-FFF2-40B4-BE49-F238E27FC236}">
                <a16:creationId xmlns:a16="http://schemas.microsoft.com/office/drawing/2014/main" id="{B4DA5CA8-82BD-444D-8CE2-D906CC0C2015}"/>
              </a:ext>
            </a:extLst>
          </p:cNvPr>
          <p:cNvCxnSpPr>
            <a:cxnSpLocks noChangeShapeType="1"/>
            <a:stCxn id="43" idx="3"/>
            <a:endCxn id="44" idx="3"/>
          </p:cNvCxnSpPr>
          <p:nvPr/>
        </p:nvCxnSpPr>
        <p:spPr bwMode="auto">
          <a:xfrm flipH="1">
            <a:off x="5219700" y="2362200"/>
            <a:ext cx="762000" cy="685800"/>
          </a:xfrm>
          <a:prstGeom prst="straightConnector1">
            <a:avLst/>
          </a:prstGeom>
          <a:noFill/>
          <a:ln w="9525">
            <a:solidFill>
              <a:schemeClr val="tx1"/>
            </a:solidFill>
            <a:round/>
            <a:headEnd/>
            <a:tailEnd type="triangle" w="med" len="med"/>
          </a:ln>
        </p:spPr>
      </p:cxnSp>
      <p:cxnSp>
        <p:nvCxnSpPr>
          <p:cNvPr id="51" name="AutoShape 13">
            <a:extLst>
              <a:ext uri="{FF2B5EF4-FFF2-40B4-BE49-F238E27FC236}">
                <a16:creationId xmlns:a16="http://schemas.microsoft.com/office/drawing/2014/main" id="{4C6EA181-7412-AE4B-B85B-1075AABCFAD6}"/>
              </a:ext>
            </a:extLst>
          </p:cNvPr>
          <p:cNvCxnSpPr>
            <a:cxnSpLocks noChangeShapeType="1"/>
            <a:stCxn id="43" idx="3"/>
            <a:endCxn id="45" idx="3"/>
          </p:cNvCxnSpPr>
          <p:nvPr/>
        </p:nvCxnSpPr>
        <p:spPr bwMode="auto">
          <a:xfrm>
            <a:off x="5981700" y="2362200"/>
            <a:ext cx="762000" cy="685800"/>
          </a:xfrm>
          <a:prstGeom prst="straightConnector1">
            <a:avLst/>
          </a:prstGeom>
          <a:noFill/>
          <a:ln w="9525">
            <a:solidFill>
              <a:schemeClr val="tx1"/>
            </a:solidFill>
            <a:round/>
            <a:headEnd/>
            <a:tailEnd type="triangle" w="med" len="med"/>
          </a:ln>
        </p:spPr>
      </p:cxnSp>
      <p:cxnSp>
        <p:nvCxnSpPr>
          <p:cNvPr id="52" name="AutoShape 14">
            <a:extLst>
              <a:ext uri="{FF2B5EF4-FFF2-40B4-BE49-F238E27FC236}">
                <a16:creationId xmlns:a16="http://schemas.microsoft.com/office/drawing/2014/main" id="{C37CFB82-7CE7-2643-887F-24EA517FCF10}"/>
              </a:ext>
            </a:extLst>
          </p:cNvPr>
          <p:cNvCxnSpPr>
            <a:cxnSpLocks noChangeShapeType="1"/>
            <a:stCxn id="44" idx="0"/>
            <a:endCxn id="46" idx="0"/>
          </p:cNvCxnSpPr>
          <p:nvPr/>
        </p:nvCxnSpPr>
        <p:spPr bwMode="auto">
          <a:xfrm flipH="1">
            <a:off x="4838700" y="3352800"/>
            <a:ext cx="381000" cy="990600"/>
          </a:xfrm>
          <a:prstGeom prst="straightConnector1">
            <a:avLst/>
          </a:prstGeom>
          <a:noFill/>
          <a:ln w="9525">
            <a:solidFill>
              <a:schemeClr val="tx1"/>
            </a:solidFill>
            <a:round/>
            <a:headEnd/>
            <a:tailEnd type="triangle" w="med" len="med"/>
          </a:ln>
        </p:spPr>
      </p:cxnSp>
      <p:cxnSp>
        <p:nvCxnSpPr>
          <p:cNvPr id="53" name="AutoShape 15">
            <a:extLst>
              <a:ext uri="{FF2B5EF4-FFF2-40B4-BE49-F238E27FC236}">
                <a16:creationId xmlns:a16="http://schemas.microsoft.com/office/drawing/2014/main" id="{4B34F20D-2C37-3C45-A040-8ECAB6D03188}"/>
              </a:ext>
            </a:extLst>
          </p:cNvPr>
          <p:cNvCxnSpPr>
            <a:cxnSpLocks noChangeShapeType="1"/>
            <a:stCxn id="44" idx="0"/>
            <a:endCxn id="47" idx="0"/>
          </p:cNvCxnSpPr>
          <p:nvPr/>
        </p:nvCxnSpPr>
        <p:spPr bwMode="auto">
          <a:xfrm>
            <a:off x="5219700" y="3352800"/>
            <a:ext cx="304800" cy="990600"/>
          </a:xfrm>
          <a:prstGeom prst="straightConnector1">
            <a:avLst/>
          </a:prstGeom>
          <a:noFill/>
          <a:ln w="9525">
            <a:solidFill>
              <a:schemeClr val="tx1"/>
            </a:solidFill>
            <a:round/>
            <a:headEnd/>
            <a:tailEnd type="triangle" w="med" len="med"/>
          </a:ln>
        </p:spPr>
      </p:cxnSp>
      <p:cxnSp>
        <p:nvCxnSpPr>
          <p:cNvPr id="54" name="AutoShape 16">
            <a:extLst>
              <a:ext uri="{FF2B5EF4-FFF2-40B4-BE49-F238E27FC236}">
                <a16:creationId xmlns:a16="http://schemas.microsoft.com/office/drawing/2014/main" id="{93F9D72D-0F3A-F34B-8121-7614F3544293}"/>
              </a:ext>
            </a:extLst>
          </p:cNvPr>
          <p:cNvCxnSpPr>
            <a:cxnSpLocks noChangeShapeType="1"/>
            <a:stCxn id="45" idx="0"/>
            <a:endCxn id="48" idx="0"/>
          </p:cNvCxnSpPr>
          <p:nvPr/>
        </p:nvCxnSpPr>
        <p:spPr bwMode="auto">
          <a:xfrm flipH="1">
            <a:off x="6362700" y="3352800"/>
            <a:ext cx="381000" cy="990600"/>
          </a:xfrm>
          <a:prstGeom prst="straightConnector1">
            <a:avLst/>
          </a:prstGeom>
          <a:noFill/>
          <a:ln w="9525">
            <a:solidFill>
              <a:schemeClr val="tx1"/>
            </a:solidFill>
            <a:round/>
            <a:headEnd/>
            <a:tailEnd type="triangle" w="med" len="med"/>
          </a:ln>
        </p:spPr>
      </p:cxnSp>
      <p:cxnSp>
        <p:nvCxnSpPr>
          <p:cNvPr id="55" name="AutoShape 17">
            <a:extLst>
              <a:ext uri="{FF2B5EF4-FFF2-40B4-BE49-F238E27FC236}">
                <a16:creationId xmlns:a16="http://schemas.microsoft.com/office/drawing/2014/main" id="{5F49659B-D396-E14B-8CEB-D1F289E1EA9F}"/>
              </a:ext>
            </a:extLst>
          </p:cNvPr>
          <p:cNvCxnSpPr>
            <a:cxnSpLocks noChangeShapeType="1"/>
            <a:stCxn id="45" idx="0"/>
            <a:endCxn id="49" idx="0"/>
          </p:cNvCxnSpPr>
          <p:nvPr/>
        </p:nvCxnSpPr>
        <p:spPr bwMode="auto">
          <a:xfrm>
            <a:off x="6743700" y="3352800"/>
            <a:ext cx="381000" cy="990600"/>
          </a:xfrm>
          <a:prstGeom prst="straightConnector1">
            <a:avLst/>
          </a:prstGeom>
          <a:noFill/>
          <a:ln w="9525">
            <a:solidFill>
              <a:schemeClr val="tx1"/>
            </a:solidFill>
            <a:round/>
            <a:headEnd/>
            <a:tailEnd type="triangle" w="med" len="med"/>
          </a:ln>
        </p:spPr>
      </p:cxnSp>
      <p:sp>
        <p:nvSpPr>
          <p:cNvPr id="56" name="Text Box 18">
            <a:extLst>
              <a:ext uri="{FF2B5EF4-FFF2-40B4-BE49-F238E27FC236}">
                <a16:creationId xmlns:a16="http://schemas.microsoft.com/office/drawing/2014/main" id="{62130B7B-40C4-A745-A32D-A22EFBAB1669}"/>
              </a:ext>
            </a:extLst>
          </p:cNvPr>
          <p:cNvSpPr txBox="1">
            <a:spLocks noChangeArrowheads="1"/>
          </p:cNvSpPr>
          <p:nvPr/>
        </p:nvSpPr>
        <p:spPr bwMode="auto">
          <a:xfrm>
            <a:off x="6194425" y="2057400"/>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max</a:t>
            </a:r>
          </a:p>
        </p:txBody>
      </p:sp>
      <p:sp>
        <p:nvSpPr>
          <p:cNvPr id="57" name="Text Box 19">
            <a:extLst>
              <a:ext uri="{FF2B5EF4-FFF2-40B4-BE49-F238E27FC236}">
                <a16:creationId xmlns:a16="http://schemas.microsoft.com/office/drawing/2014/main" id="{065A9E5B-A350-BA4B-A309-574CB8BA3CF4}"/>
              </a:ext>
            </a:extLst>
          </p:cNvPr>
          <p:cNvSpPr txBox="1">
            <a:spLocks noChangeArrowheads="1"/>
          </p:cNvSpPr>
          <p:nvPr/>
        </p:nvSpPr>
        <p:spPr bwMode="auto">
          <a:xfrm>
            <a:off x="7010400" y="2971800"/>
            <a:ext cx="663575" cy="366713"/>
          </a:xfrm>
          <a:prstGeom prst="rect">
            <a:avLst/>
          </a:prstGeom>
          <a:noFill/>
          <a:ln w="12700">
            <a:noFill/>
            <a:miter lim="800000"/>
            <a:headEnd/>
            <a:tailEnd/>
          </a:ln>
        </p:spPr>
        <p:txBody>
          <a:bodyPr anchor="ctr">
            <a:spAutoFit/>
          </a:bodyPr>
          <a:lstStyle/>
          <a:p>
            <a:pPr algn="ctr">
              <a:spcBef>
                <a:spcPct val="50000"/>
              </a:spcBef>
            </a:pPr>
            <a:r>
              <a:rPr lang="en-US" b="1">
                <a:latin typeface="Calibri" pitchFamily="34" charset="0"/>
              </a:rPr>
              <a:t>min</a:t>
            </a:r>
          </a:p>
        </p:txBody>
      </p:sp>
    </p:spTree>
    <p:extLst>
      <p:ext uri="{BB962C8B-B14F-4D97-AF65-F5344CB8AC3E}">
        <p14:creationId xmlns:p14="http://schemas.microsoft.com/office/powerpoint/2010/main" val="369632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EF59E41-0BAC-D94F-91E7-873DDB5D9239}"/>
              </a:ext>
            </a:extLst>
          </p:cNvPr>
          <p:cNvSpPr txBox="1">
            <a:spLocks noChangeArrowheads="1"/>
          </p:cNvSpPr>
          <p:nvPr/>
        </p:nvSpPr>
        <p:spPr>
          <a:xfrm>
            <a:off x="0" y="-19050"/>
            <a:ext cx="12192000" cy="8572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Calibri" panose="020F0502020204030204" pitchFamily="34" charset="0"/>
                <a:cs typeface="Calibri" panose="020F0502020204030204" pitchFamily="34" charset="0"/>
              </a:rPr>
              <a:t>Video of Demo Min Vs Exp (Min)</a:t>
            </a:r>
          </a:p>
        </p:txBody>
      </p:sp>
      <p:cxnSp>
        <p:nvCxnSpPr>
          <p:cNvPr id="5" name="Straight Connector 4">
            <a:extLst>
              <a:ext uri="{FF2B5EF4-FFF2-40B4-BE49-F238E27FC236}">
                <a16:creationId xmlns:a16="http://schemas.microsoft.com/office/drawing/2014/main" id="{18A2BA32-6139-854A-ABA0-139C6E9DA513}"/>
              </a:ext>
            </a:extLst>
          </p:cNvPr>
          <p:cNvCxnSpPr>
            <a:cxnSpLocks/>
          </p:cNvCxnSpPr>
          <p:nvPr/>
        </p:nvCxnSpPr>
        <p:spPr>
          <a:xfrm>
            <a:off x="0" y="838200"/>
            <a:ext cx="12192000"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8" name="Slide Number Placeholder 5">
            <a:extLst>
              <a:ext uri="{FF2B5EF4-FFF2-40B4-BE49-F238E27FC236}">
                <a16:creationId xmlns:a16="http://schemas.microsoft.com/office/drawing/2014/main" id="{DB6B82A3-4DB1-3640-B5AC-BF5442E980A4}"/>
              </a:ext>
            </a:extLst>
          </p:cNvPr>
          <p:cNvSpPr>
            <a:spLocks noGrp="1"/>
          </p:cNvSpPr>
          <p:nvPr>
            <p:ph type="sldNum" sz="quarter" idx="12"/>
          </p:nvPr>
        </p:nvSpPr>
        <p:spPr>
          <a:xfrm>
            <a:off x="11400311" y="6356350"/>
            <a:ext cx="625617" cy="365125"/>
          </a:xfrm>
        </p:spPr>
        <p:txBody>
          <a:bodyPr/>
          <a:lstStyle/>
          <a:p>
            <a:fld id="{2FBE9FE5-B1FE-D34A-9F6B-9382BD8E23AD}" type="slidenum">
              <a:rPr lang="en-US" smtClean="0"/>
              <a:t>19</a:t>
            </a:fld>
            <a:endParaRPr lang="en-US" dirty="0"/>
          </a:p>
        </p:txBody>
      </p:sp>
      <p:sp>
        <p:nvSpPr>
          <p:cNvPr id="9" name="Content Placeholder 2">
            <a:extLst>
              <a:ext uri="{FF2B5EF4-FFF2-40B4-BE49-F238E27FC236}">
                <a16:creationId xmlns:a16="http://schemas.microsoft.com/office/drawing/2014/main" id="{00EF2F0C-6CAE-654E-81E7-9C5A6D8C76AA}"/>
              </a:ext>
            </a:extLst>
          </p:cNvPr>
          <p:cNvSpPr txBox="1">
            <a:spLocks/>
          </p:cNvSpPr>
          <p:nvPr/>
        </p:nvSpPr>
        <p:spPr>
          <a:xfrm>
            <a:off x="9899115" y="6538912"/>
            <a:ext cx="1814004" cy="2473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200" dirty="0">
                <a:latin typeface="Calibri" panose="020F0502020204030204" pitchFamily="34" charset="0"/>
                <a:cs typeface="Calibri" panose="020F0502020204030204" pitchFamily="34" charset="0"/>
              </a:rPr>
              <a:t>Figure from Berkley AI</a:t>
            </a:r>
          </a:p>
        </p:txBody>
      </p:sp>
      <p:pic>
        <p:nvPicPr>
          <p:cNvPr id="13" name="Min vs Exp (min).mp4" descr="Min vs Exp (min).mp4">
            <a:hlinkClick r:id="" action="ppaction://media"/>
            <a:extLst>
              <a:ext uri="{FF2B5EF4-FFF2-40B4-BE49-F238E27FC236}">
                <a16:creationId xmlns:a16="http://schemas.microsoft.com/office/drawing/2014/main" id="{9AF2FADA-930F-3749-903F-C4501167846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13401" y="1064876"/>
            <a:ext cx="7565197" cy="4728248"/>
          </a:xfrm>
          <a:prstGeom prst="rect">
            <a:avLst/>
          </a:prstGeom>
        </p:spPr>
      </p:pic>
    </p:spTree>
    <p:extLst>
      <p:ext uri="{BB962C8B-B14F-4D97-AF65-F5344CB8AC3E}">
        <p14:creationId xmlns:p14="http://schemas.microsoft.com/office/powerpoint/2010/main" val="338929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15"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B75BA7C-0B04-FC4D-B3B3-3483384165F3}"/>
              </a:ext>
            </a:extLst>
          </p:cNvPr>
          <p:cNvSpPr>
            <a:spLocks noGrp="1" noChangeArrowheads="1"/>
          </p:cNvSpPr>
          <p:nvPr>
            <p:ph type="title"/>
          </p:nvPr>
        </p:nvSpPr>
        <p:spPr>
          <a:xfrm>
            <a:off x="0" y="-19050"/>
            <a:ext cx="12192000" cy="857250"/>
          </a:xfrm>
        </p:spPr>
        <p:txBody>
          <a:bodyPr>
            <a:noAutofit/>
          </a:bodyPr>
          <a:lstStyle/>
          <a:p>
            <a:pPr algn="ctr"/>
            <a:r>
              <a:rPr lang="en-US" sz="3600" dirty="0">
                <a:latin typeface="Calibri" panose="020F0502020204030204" pitchFamily="34" charset="0"/>
                <a:cs typeface="Calibri" panose="020F0502020204030204" pitchFamily="34" charset="0"/>
              </a:rPr>
              <a:t>Today</a:t>
            </a:r>
          </a:p>
        </p:txBody>
      </p:sp>
      <p:cxnSp>
        <p:nvCxnSpPr>
          <p:cNvPr id="9" name="Straight Connector 8">
            <a:extLst>
              <a:ext uri="{FF2B5EF4-FFF2-40B4-BE49-F238E27FC236}">
                <a16:creationId xmlns:a16="http://schemas.microsoft.com/office/drawing/2014/main" id="{B88CC034-743F-3C4A-951F-F5A2FCBE86E0}"/>
              </a:ext>
            </a:extLst>
          </p:cNvPr>
          <p:cNvCxnSpPr>
            <a:cxnSpLocks/>
          </p:cNvCxnSpPr>
          <p:nvPr/>
        </p:nvCxnSpPr>
        <p:spPr>
          <a:xfrm>
            <a:off x="0" y="838200"/>
            <a:ext cx="12192000"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36" name="Slide Number Placeholder 5">
            <a:extLst>
              <a:ext uri="{FF2B5EF4-FFF2-40B4-BE49-F238E27FC236}">
                <a16:creationId xmlns:a16="http://schemas.microsoft.com/office/drawing/2014/main" id="{015DD19B-C37F-8643-ADDF-06EDA10C7B9C}"/>
              </a:ext>
            </a:extLst>
          </p:cNvPr>
          <p:cNvSpPr>
            <a:spLocks noGrp="1"/>
          </p:cNvSpPr>
          <p:nvPr>
            <p:ph type="sldNum" sz="quarter" idx="12"/>
          </p:nvPr>
        </p:nvSpPr>
        <p:spPr>
          <a:xfrm>
            <a:off x="11400311" y="6356350"/>
            <a:ext cx="625617" cy="365125"/>
          </a:xfrm>
        </p:spPr>
        <p:txBody>
          <a:bodyPr/>
          <a:lstStyle/>
          <a:p>
            <a:fld id="{2FBE9FE5-B1FE-D34A-9F6B-9382BD8E23AD}" type="slidenum">
              <a:rPr lang="en-US" smtClean="0"/>
              <a:t>2</a:t>
            </a:fld>
            <a:endParaRPr lang="en-US" dirty="0"/>
          </a:p>
        </p:txBody>
      </p:sp>
      <p:sp>
        <p:nvSpPr>
          <p:cNvPr id="24" name="Content Placeholder 2">
            <a:extLst>
              <a:ext uri="{FF2B5EF4-FFF2-40B4-BE49-F238E27FC236}">
                <a16:creationId xmlns:a16="http://schemas.microsoft.com/office/drawing/2014/main" id="{15A9EF19-D50B-E04A-8CD7-6EE17120C2C6}"/>
              </a:ext>
            </a:extLst>
          </p:cNvPr>
          <p:cNvSpPr txBox="1">
            <a:spLocks/>
          </p:cNvSpPr>
          <p:nvPr/>
        </p:nvSpPr>
        <p:spPr>
          <a:xfrm>
            <a:off x="9899115" y="6538912"/>
            <a:ext cx="1814004" cy="2473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200" dirty="0">
                <a:latin typeface="Calibri" panose="020F0502020204030204" pitchFamily="34" charset="0"/>
                <a:cs typeface="Calibri" panose="020F0502020204030204" pitchFamily="34" charset="0"/>
              </a:rPr>
              <a:t>Figure from Berkley AI</a:t>
            </a:r>
          </a:p>
        </p:txBody>
      </p:sp>
      <p:sp>
        <p:nvSpPr>
          <p:cNvPr id="11" name="Rectangle 3">
            <a:extLst>
              <a:ext uri="{FF2B5EF4-FFF2-40B4-BE49-F238E27FC236}">
                <a16:creationId xmlns:a16="http://schemas.microsoft.com/office/drawing/2014/main" id="{86FADF23-A2F2-0C48-A9C6-44AB685309E4}"/>
              </a:ext>
            </a:extLst>
          </p:cNvPr>
          <p:cNvSpPr>
            <a:spLocks noGrp="1" noChangeArrowheads="1"/>
          </p:cNvSpPr>
          <p:nvPr>
            <p:ph idx="1"/>
          </p:nvPr>
        </p:nvSpPr>
        <p:spPr>
          <a:xfrm>
            <a:off x="381000" y="937419"/>
            <a:ext cx="5562600" cy="4983162"/>
          </a:xfrm>
        </p:spPr>
        <p:txBody>
          <a:bodyPr>
            <a:normAutofit fontScale="92500" lnSpcReduction="10000"/>
          </a:bodyPr>
          <a:lstStyle/>
          <a:p>
            <a:pPr eaLnBrk="1" hangingPunct="1">
              <a:lnSpc>
                <a:spcPct val="80000"/>
              </a:lnSpc>
            </a:pPr>
            <a:r>
              <a:rPr lang="en-US" sz="1900" b="1" dirty="0"/>
              <a:t>Checkers:</a:t>
            </a:r>
            <a:r>
              <a:rPr lang="en-US" sz="1900" dirty="0"/>
              <a:t> 1950: First computer player.  1994: First computer champion: Chinook ended 40-year-reign of human champion Marion Tinsley using complete 8-piece endgame. 2007: Checkers solved!</a:t>
            </a:r>
          </a:p>
          <a:p>
            <a:pPr eaLnBrk="1" hangingPunct="1">
              <a:lnSpc>
                <a:spcPct val="80000"/>
              </a:lnSpc>
            </a:pPr>
            <a:endParaRPr lang="en-US" sz="1600" b="1" dirty="0"/>
          </a:p>
          <a:p>
            <a:pPr eaLnBrk="1" hangingPunct="1">
              <a:lnSpc>
                <a:spcPct val="80000"/>
              </a:lnSpc>
            </a:pPr>
            <a:r>
              <a:rPr lang="en-US" sz="1900" b="1" dirty="0"/>
              <a:t>Chess:</a:t>
            </a:r>
            <a:r>
              <a:rPr lang="en-US" sz="1900" dirty="0"/>
              <a:t> 1997: Deep Blue defeats human champion Gary Kasparov in a six-game match.  Deep Blue examined 200M positions per second, used very sophisticated evaluation and undisclosed methods for extending some lines of search up to 40 ply.  Current programs are even better, if less historic.</a:t>
            </a:r>
          </a:p>
          <a:p>
            <a:pPr eaLnBrk="1" hangingPunct="1">
              <a:lnSpc>
                <a:spcPct val="80000"/>
              </a:lnSpc>
            </a:pPr>
            <a:endParaRPr lang="en-US" sz="1600" b="1" dirty="0"/>
          </a:p>
          <a:p>
            <a:pPr>
              <a:lnSpc>
                <a:spcPct val="80000"/>
              </a:lnSpc>
            </a:pPr>
            <a:r>
              <a:rPr lang="en-US" sz="1900" b="1" dirty="0"/>
              <a:t>Go:</a:t>
            </a:r>
            <a:r>
              <a:rPr lang="en-US" sz="1900" dirty="0"/>
              <a:t> Human champions are now starting to be challenged by machines.  In go, b &gt; 300!  Classic programs use pattern knowledge bases, but big recent advances use neural networks developed by Google's DeepMind research group (Alpha Go -- </a:t>
            </a:r>
            <a:r>
              <a:rPr lang="en-US" sz="1900" dirty="0">
                <a:hlinkClick r:id="rId2"/>
              </a:rPr>
              <a:t>https://</a:t>
            </a:r>
            <a:r>
              <a:rPr lang="en-US" sz="1900" dirty="0" err="1">
                <a:hlinkClick r:id="rId2"/>
              </a:rPr>
              <a:t>deepmind.com</a:t>
            </a:r>
            <a:r>
              <a:rPr lang="en-US" sz="1900" dirty="0">
                <a:hlinkClick r:id="rId2"/>
              </a:rPr>
              <a:t>/research/case-studies/</a:t>
            </a:r>
            <a:r>
              <a:rPr lang="en-US" sz="1900" dirty="0" err="1">
                <a:hlinkClick r:id="rId2"/>
              </a:rPr>
              <a:t>alphago</a:t>
            </a:r>
            <a:r>
              <a:rPr lang="en-US" sz="1900" dirty="0">
                <a:hlinkClick r:id="rId2"/>
              </a:rPr>
              <a:t>-the-story-so-far</a:t>
            </a:r>
            <a:r>
              <a:rPr lang="en-US" sz="1900" dirty="0"/>
              <a:t>)</a:t>
            </a:r>
          </a:p>
          <a:p>
            <a:pPr eaLnBrk="1" hangingPunct="1">
              <a:lnSpc>
                <a:spcPct val="80000"/>
              </a:lnSpc>
            </a:pPr>
            <a:endParaRPr lang="en-US" sz="1600" b="1" dirty="0"/>
          </a:p>
          <a:p>
            <a:pPr eaLnBrk="1" hangingPunct="1">
              <a:lnSpc>
                <a:spcPct val="80000"/>
              </a:lnSpc>
            </a:pPr>
            <a:r>
              <a:rPr lang="en-US" sz="1900" b="1" dirty="0" err="1"/>
              <a:t>Pacman</a:t>
            </a:r>
            <a:endParaRPr lang="en-US" sz="1900" dirty="0"/>
          </a:p>
          <a:p>
            <a:pPr eaLnBrk="1" hangingPunct="1">
              <a:lnSpc>
                <a:spcPct val="80000"/>
              </a:lnSpc>
            </a:pPr>
            <a:endParaRPr lang="en-US" sz="1900" dirty="0"/>
          </a:p>
        </p:txBody>
      </p:sp>
      <p:pic>
        <p:nvPicPr>
          <p:cNvPr id="12" name="Picture 2">
            <a:extLst>
              <a:ext uri="{FF2B5EF4-FFF2-40B4-BE49-F238E27FC236}">
                <a16:creationId xmlns:a16="http://schemas.microsoft.com/office/drawing/2014/main" id="{DA74753B-9692-7648-80AC-63225EF5C19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43600" y="1002119"/>
            <a:ext cx="6248400" cy="4887716"/>
          </a:xfrm>
          <a:prstGeom prst="rect">
            <a:avLst/>
          </a:prstGeom>
          <a:noFill/>
        </p:spPr>
      </p:pic>
      <p:sp>
        <p:nvSpPr>
          <p:cNvPr id="13" name="Rectangle 12">
            <a:extLst>
              <a:ext uri="{FF2B5EF4-FFF2-40B4-BE49-F238E27FC236}">
                <a16:creationId xmlns:a16="http://schemas.microsoft.com/office/drawing/2014/main" id="{6E2BDF45-D0A4-EE43-B64C-2FDB2409C57A}"/>
              </a:ext>
            </a:extLst>
          </p:cNvPr>
          <p:cNvSpPr/>
          <p:nvPr/>
        </p:nvSpPr>
        <p:spPr>
          <a:xfrm>
            <a:off x="7010400" y="1013619"/>
            <a:ext cx="1676400"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C1BB59F-A019-124F-85FA-9B5FE1EE9534}"/>
              </a:ext>
            </a:extLst>
          </p:cNvPr>
          <p:cNvSpPr/>
          <p:nvPr/>
        </p:nvSpPr>
        <p:spPr>
          <a:xfrm>
            <a:off x="8229600" y="1013619"/>
            <a:ext cx="1676400"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EC9D9AF-908E-014F-9C95-DB3C2916C14D}"/>
              </a:ext>
            </a:extLst>
          </p:cNvPr>
          <p:cNvSpPr/>
          <p:nvPr/>
        </p:nvSpPr>
        <p:spPr>
          <a:xfrm>
            <a:off x="9341654" y="1013619"/>
            <a:ext cx="1676400"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CEABD1E-DF43-9F40-AD4F-11E157F9E80C}"/>
              </a:ext>
            </a:extLst>
          </p:cNvPr>
          <p:cNvSpPr/>
          <p:nvPr/>
        </p:nvSpPr>
        <p:spPr>
          <a:xfrm>
            <a:off x="10746606" y="1013619"/>
            <a:ext cx="1445394" cy="4514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8516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EF59E41-0BAC-D94F-91E7-873DDB5D9239}"/>
              </a:ext>
            </a:extLst>
          </p:cNvPr>
          <p:cNvSpPr txBox="1">
            <a:spLocks noChangeArrowheads="1"/>
          </p:cNvSpPr>
          <p:nvPr/>
        </p:nvSpPr>
        <p:spPr>
          <a:xfrm>
            <a:off x="0" y="-19050"/>
            <a:ext cx="12192000" cy="8572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Calibri" panose="020F0502020204030204" pitchFamily="34" charset="0"/>
                <a:cs typeface="Calibri" panose="020F0502020204030204" pitchFamily="34" charset="0"/>
              </a:rPr>
              <a:t>Video of Demo Min vs Exp (Exp)</a:t>
            </a:r>
          </a:p>
        </p:txBody>
      </p:sp>
      <p:cxnSp>
        <p:nvCxnSpPr>
          <p:cNvPr id="5" name="Straight Connector 4">
            <a:extLst>
              <a:ext uri="{FF2B5EF4-FFF2-40B4-BE49-F238E27FC236}">
                <a16:creationId xmlns:a16="http://schemas.microsoft.com/office/drawing/2014/main" id="{18A2BA32-6139-854A-ABA0-139C6E9DA513}"/>
              </a:ext>
            </a:extLst>
          </p:cNvPr>
          <p:cNvCxnSpPr>
            <a:cxnSpLocks/>
          </p:cNvCxnSpPr>
          <p:nvPr/>
        </p:nvCxnSpPr>
        <p:spPr>
          <a:xfrm>
            <a:off x="0" y="838200"/>
            <a:ext cx="12192000"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8" name="Slide Number Placeholder 5">
            <a:extLst>
              <a:ext uri="{FF2B5EF4-FFF2-40B4-BE49-F238E27FC236}">
                <a16:creationId xmlns:a16="http://schemas.microsoft.com/office/drawing/2014/main" id="{DB6B82A3-4DB1-3640-B5AC-BF5442E980A4}"/>
              </a:ext>
            </a:extLst>
          </p:cNvPr>
          <p:cNvSpPr>
            <a:spLocks noGrp="1"/>
          </p:cNvSpPr>
          <p:nvPr>
            <p:ph type="sldNum" sz="quarter" idx="12"/>
          </p:nvPr>
        </p:nvSpPr>
        <p:spPr>
          <a:xfrm>
            <a:off x="11400311" y="6356350"/>
            <a:ext cx="625617" cy="365125"/>
          </a:xfrm>
        </p:spPr>
        <p:txBody>
          <a:bodyPr/>
          <a:lstStyle/>
          <a:p>
            <a:fld id="{2FBE9FE5-B1FE-D34A-9F6B-9382BD8E23AD}" type="slidenum">
              <a:rPr lang="en-US" smtClean="0"/>
              <a:t>20</a:t>
            </a:fld>
            <a:endParaRPr lang="en-US" dirty="0"/>
          </a:p>
        </p:txBody>
      </p:sp>
      <p:sp>
        <p:nvSpPr>
          <p:cNvPr id="9" name="Content Placeholder 2">
            <a:extLst>
              <a:ext uri="{FF2B5EF4-FFF2-40B4-BE49-F238E27FC236}">
                <a16:creationId xmlns:a16="http://schemas.microsoft.com/office/drawing/2014/main" id="{00EF2F0C-6CAE-654E-81E7-9C5A6D8C76AA}"/>
              </a:ext>
            </a:extLst>
          </p:cNvPr>
          <p:cNvSpPr txBox="1">
            <a:spLocks/>
          </p:cNvSpPr>
          <p:nvPr/>
        </p:nvSpPr>
        <p:spPr>
          <a:xfrm>
            <a:off x="9899115" y="6538912"/>
            <a:ext cx="1814004" cy="2473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200" dirty="0">
                <a:latin typeface="Calibri" panose="020F0502020204030204" pitchFamily="34" charset="0"/>
                <a:cs typeface="Calibri" panose="020F0502020204030204" pitchFamily="34" charset="0"/>
              </a:rPr>
              <a:t>Figure from Berkley AI</a:t>
            </a:r>
          </a:p>
        </p:txBody>
      </p:sp>
      <p:pic>
        <p:nvPicPr>
          <p:cNvPr id="22" name="Min vs Exp (exp).mp4" descr="Min vs Exp (exp).mp4">
            <a:hlinkClick r:id="" action="ppaction://media"/>
            <a:extLst>
              <a:ext uri="{FF2B5EF4-FFF2-40B4-BE49-F238E27FC236}">
                <a16:creationId xmlns:a16="http://schemas.microsoft.com/office/drawing/2014/main" id="{CDA8BF48-AC03-E345-9D2C-CFD07BC5E29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12647" y="1063643"/>
            <a:ext cx="7670157" cy="4793848"/>
          </a:xfrm>
          <a:prstGeom prst="rect">
            <a:avLst/>
          </a:prstGeom>
        </p:spPr>
      </p:pic>
    </p:spTree>
    <p:extLst>
      <p:ext uri="{BB962C8B-B14F-4D97-AF65-F5344CB8AC3E}">
        <p14:creationId xmlns:p14="http://schemas.microsoft.com/office/powerpoint/2010/main" val="2194247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83"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2"/>
                </p:tgtEl>
              </p:cMediaNode>
            </p:video>
            <p:seq concurrent="1" nextAc="seek">
              <p:cTn id="8" restart="whenNotActive" fill="hold" evtFilter="cancelBubble" nodeType="interactiveSeq">
                <p:stCondLst>
                  <p:cond evt="onClick" delay="0">
                    <p:tgtEl>
                      <p:spTgt spid="2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2"/>
                                        </p:tgtEl>
                                      </p:cBhvr>
                                    </p:cmd>
                                  </p:childTnLst>
                                </p:cTn>
                              </p:par>
                            </p:childTnLst>
                          </p:cTn>
                        </p:par>
                      </p:childTnLst>
                    </p:cTn>
                  </p:par>
                </p:childTnLst>
              </p:cTn>
              <p:nextCondLst>
                <p:cond evt="onClick" delay="0">
                  <p:tgtEl>
                    <p:spTgt spid="2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EF59E41-0BAC-D94F-91E7-873DDB5D9239}"/>
              </a:ext>
            </a:extLst>
          </p:cNvPr>
          <p:cNvSpPr txBox="1">
            <a:spLocks noChangeArrowheads="1"/>
          </p:cNvSpPr>
          <p:nvPr/>
        </p:nvSpPr>
        <p:spPr>
          <a:xfrm>
            <a:off x="0" y="-19050"/>
            <a:ext cx="12192000" cy="8572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Calibri" panose="020F0502020204030204" pitchFamily="34" charset="0"/>
                <a:cs typeface="Calibri" panose="020F0502020204030204" pitchFamily="34" charset="0"/>
              </a:rPr>
              <a:t>Resource Limits</a:t>
            </a:r>
          </a:p>
        </p:txBody>
      </p:sp>
      <p:sp>
        <p:nvSpPr>
          <p:cNvPr id="9" name="Content Placeholder 2">
            <a:extLst>
              <a:ext uri="{FF2B5EF4-FFF2-40B4-BE49-F238E27FC236}">
                <a16:creationId xmlns:a16="http://schemas.microsoft.com/office/drawing/2014/main" id="{00EF2F0C-6CAE-654E-81E7-9C5A6D8C76AA}"/>
              </a:ext>
            </a:extLst>
          </p:cNvPr>
          <p:cNvSpPr txBox="1">
            <a:spLocks/>
          </p:cNvSpPr>
          <p:nvPr/>
        </p:nvSpPr>
        <p:spPr>
          <a:xfrm>
            <a:off x="9899115" y="6250154"/>
            <a:ext cx="1814004" cy="2473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200" dirty="0">
                <a:latin typeface="Calibri" panose="020F0502020204030204" pitchFamily="34" charset="0"/>
                <a:cs typeface="Calibri" panose="020F0502020204030204" pitchFamily="34" charset="0"/>
              </a:rPr>
              <a:t>Figure from Berkley AI</a:t>
            </a:r>
          </a:p>
        </p:txBody>
      </p:sp>
      <p:sp>
        <p:nvSpPr>
          <p:cNvPr id="53" name="Rectangle 3">
            <a:extLst>
              <a:ext uri="{FF2B5EF4-FFF2-40B4-BE49-F238E27FC236}">
                <a16:creationId xmlns:a16="http://schemas.microsoft.com/office/drawing/2014/main" id="{96666EB0-3A4D-3B48-8BAB-74566DE1B860}"/>
              </a:ext>
            </a:extLst>
          </p:cNvPr>
          <p:cNvSpPr>
            <a:spLocks noGrp="1" noChangeArrowheads="1"/>
          </p:cNvSpPr>
          <p:nvPr>
            <p:ph idx="1"/>
          </p:nvPr>
        </p:nvSpPr>
        <p:spPr>
          <a:xfrm>
            <a:off x="316375" y="1059084"/>
            <a:ext cx="7086600" cy="4525963"/>
          </a:xfrm>
        </p:spPr>
        <p:txBody>
          <a:bodyPr>
            <a:normAutofit fontScale="92500" lnSpcReduction="20000"/>
          </a:bodyPr>
          <a:lstStyle/>
          <a:p>
            <a:pPr eaLnBrk="1" hangingPunct="1">
              <a:lnSpc>
                <a:spcPct val="80000"/>
              </a:lnSpc>
            </a:pPr>
            <a:r>
              <a:rPr lang="en-US" sz="2400" dirty="0"/>
              <a:t>Problem: In realistic games, cannot search to leaves!</a:t>
            </a:r>
          </a:p>
          <a:p>
            <a:pPr lvl="1" eaLnBrk="1" hangingPunct="1">
              <a:lnSpc>
                <a:spcPct val="80000"/>
              </a:lnSpc>
            </a:pPr>
            <a:endParaRPr lang="en-US" sz="1400" dirty="0"/>
          </a:p>
          <a:p>
            <a:pPr eaLnBrk="1" hangingPunct="1">
              <a:lnSpc>
                <a:spcPct val="80000"/>
              </a:lnSpc>
            </a:pPr>
            <a:r>
              <a:rPr lang="en-US" sz="2400" dirty="0"/>
              <a:t>Solution: Depth-limited search</a:t>
            </a:r>
          </a:p>
          <a:p>
            <a:pPr lvl="1" eaLnBrk="1" hangingPunct="1">
              <a:lnSpc>
                <a:spcPct val="80000"/>
              </a:lnSpc>
            </a:pPr>
            <a:r>
              <a:rPr lang="en-US" sz="2000" dirty="0"/>
              <a:t>Instead, search only to a limited depth in the tree</a:t>
            </a:r>
          </a:p>
          <a:p>
            <a:pPr lvl="1" eaLnBrk="1" hangingPunct="1">
              <a:lnSpc>
                <a:spcPct val="80000"/>
              </a:lnSpc>
            </a:pPr>
            <a:r>
              <a:rPr lang="en-US" sz="2000" dirty="0"/>
              <a:t>Replace terminal utilities with an evaluation function for non-terminal positions</a:t>
            </a:r>
          </a:p>
          <a:p>
            <a:pPr lvl="1" eaLnBrk="1" hangingPunct="1">
              <a:lnSpc>
                <a:spcPct val="80000"/>
              </a:lnSpc>
            </a:pPr>
            <a:endParaRPr lang="en-US" sz="1400" dirty="0"/>
          </a:p>
          <a:p>
            <a:pPr eaLnBrk="1" hangingPunct="1">
              <a:lnSpc>
                <a:spcPct val="80000"/>
              </a:lnSpc>
            </a:pPr>
            <a:r>
              <a:rPr lang="en-US" sz="2400" dirty="0"/>
              <a:t>Example:</a:t>
            </a:r>
          </a:p>
          <a:p>
            <a:pPr lvl="1" eaLnBrk="1" hangingPunct="1">
              <a:lnSpc>
                <a:spcPct val="80000"/>
              </a:lnSpc>
            </a:pPr>
            <a:r>
              <a:rPr lang="en-US" sz="2000" dirty="0"/>
              <a:t>Suppose we have 100 seconds, can explore 10K nodes / sec</a:t>
            </a:r>
          </a:p>
          <a:p>
            <a:pPr lvl="1" eaLnBrk="1" hangingPunct="1">
              <a:lnSpc>
                <a:spcPct val="80000"/>
              </a:lnSpc>
            </a:pPr>
            <a:r>
              <a:rPr lang="en-US" sz="2000" dirty="0"/>
              <a:t>So can check 1M nodes per move</a:t>
            </a:r>
          </a:p>
          <a:p>
            <a:pPr lvl="1" eaLnBrk="1" hangingPunct="1">
              <a:lnSpc>
                <a:spcPct val="80000"/>
              </a:lnSpc>
            </a:pPr>
            <a:r>
              <a:rPr lang="en-US" sz="2000" dirty="0">
                <a:sym typeface="Symbol" pitchFamily="18" charset="2"/>
              </a:rPr>
              <a:t>- reaches about depth 8 – decent chess program</a:t>
            </a:r>
          </a:p>
          <a:p>
            <a:pPr eaLnBrk="1" hangingPunct="1">
              <a:lnSpc>
                <a:spcPct val="80000"/>
              </a:lnSpc>
            </a:pPr>
            <a:endParaRPr lang="en-US" sz="1400" dirty="0"/>
          </a:p>
          <a:p>
            <a:pPr eaLnBrk="1" hangingPunct="1">
              <a:lnSpc>
                <a:spcPct val="80000"/>
              </a:lnSpc>
            </a:pPr>
            <a:r>
              <a:rPr lang="en-US" sz="2400" dirty="0"/>
              <a:t>Guarantee of optimal play is gone</a:t>
            </a:r>
          </a:p>
          <a:p>
            <a:pPr lvl="1" eaLnBrk="1" hangingPunct="1">
              <a:lnSpc>
                <a:spcPct val="80000"/>
              </a:lnSpc>
            </a:pPr>
            <a:endParaRPr lang="en-US" sz="1400" dirty="0"/>
          </a:p>
          <a:p>
            <a:pPr eaLnBrk="1" hangingPunct="1">
              <a:lnSpc>
                <a:spcPct val="80000"/>
              </a:lnSpc>
            </a:pPr>
            <a:r>
              <a:rPr lang="en-US" sz="2400" dirty="0"/>
              <a:t>More plies makes a BIG difference</a:t>
            </a:r>
          </a:p>
          <a:p>
            <a:pPr eaLnBrk="1" hangingPunct="1">
              <a:lnSpc>
                <a:spcPct val="80000"/>
              </a:lnSpc>
            </a:pPr>
            <a:endParaRPr lang="en-US" sz="1400" dirty="0"/>
          </a:p>
          <a:p>
            <a:pPr eaLnBrk="1" hangingPunct="1">
              <a:lnSpc>
                <a:spcPct val="80000"/>
              </a:lnSpc>
            </a:pPr>
            <a:r>
              <a:rPr lang="en-US" sz="2400" dirty="0"/>
              <a:t>Use iterative deepening for an anytime algorithm</a:t>
            </a:r>
          </a:p>
          <a:p>
            <a:pPr lvl="1" eaLnBrk="1" hangingPunct="1">
              <a:lnSpc>
                <a:spcPct val="80000"/>
              </a:lnSpc>
            </a:pPr>
            <a:endParaRPr lang="en-US" sz="2000" dirty="0">
              <a:solidFill>
                <a:srgbClr val="CC0000"/>
              </a:solidFill>
            </a:endParaRPr>
          </a:p>
        </p:txBody>
      </p:sp>
      <p:sp>
        <p:nvSpPr>
          <p:cNvPr id="54" name="AutoShape 22">
            <a:extLst>
              <a:ext uri="{FF2B5EF4-FFF2-40B4-BE49-F238E27FC236}">
                <a16:creationId xmlns:a16="http://schemas.microsoft.com/office/drawing/2014/main" id="{851E808D-6258-F941-A5FB-FBA48CF7BCD0}"/>
              </a:ext>
            </a:extLst>
          </p:cNvPr>
          <p:cNvSpPr>
            <a:spLocks noChangeArrowheads="1"/>
          </p:cNvSpPr>
          <p:nvPr/>
        </p:nvSpPr>
        <p:spPr bwMode="auto">
          <a:xfrm>
            <a:off x="9307975" y="1211484"/>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pPr algn="ctr"/>
            <a:endParaRPr lang="en-US">
              <a:latin typeface="Calibri" pitchFamily="34" charset="0"/>
            </a:endParaRPr>
          </a:p>
        </p:txBody>
      </p:sp>
      <p:sp>
        <p:nvSpPr>
          <p:cNvPr id="55" name="AutoShape 23">
            <a:extLst>
              <a:ext uri="{FF2B5EF4-FFF2-40B4-BE49-F238E27FC236}">
                <a16:creationId xmlns:a16="http://schemas.microsoft.com/office/drawing/2014/main" id="{AE760D63-7B3B-9146-9905-C2169E0B498A}"/>
              </a:ext>
            </a:extLst>
          </p:cNvPr>
          <p:cNvSpPr>
            <a:spLocks noChangeArrowheads="1"/>
          </p:cNvSpPr>
          <p:nvPr/>
        </p:nvSpPr>
        <p:spPr bwMode="auto">
          <a:xfrm rot="10800000">
            <a:off x="8469775" y="1668684"/>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56" name="AutoShape 24">
            <a:extLst>
              <a:ext uri="{FF2B5EF4-FFF2-40B4-BE49-F238E27FC236}">
                <a16:creationId xmlns:a16="http://schemas.microsoft.com/office/drawing/2014/main" id="{0EC23023-6DE1-DC43-A858-ABF758E1A900}"/>
              </a:ext>
            </a:extLst>
          </p:cNvPr>
          <p:cNvSpPr>
            <a:spLocks noChangeArrowheads="1"/>
          </p:cNvSpPr>
          <p:nvPr/>
        </p:nvSpPr>
        <p:spPr bwMode="auto">
          <a:xfrm rot="10800000">
            <a:off x="10146175" y="1668684"/>
            <a:ext cx="381000" cy="304800"/>
          </a:xfrm>
          <a:prstGeom prst="triangle">
            <a:avLst>
              <a:gd name="adj" fmla="val 50000"/>
            </a:avLst>
          </a:prstGeom>
          <a:solidFill>
            <a:srgbClr val="CCCCCC"/>
          </a:solidFill>
          <a:ln w="9525">
            <a:solidFill>
              <a:schemeClr val="tx1"/>
            </a:solidFill>
            <a:miter lim="800000"/>
            <a:headEnd/>
            <a:tailEnd/>
          </a:ln>
        </p:spPr>
        <p:txBody>
          <a:bodyPr rot="10800000" wrap="none" anchor="ctr"/>
          <a:lstStyle/>
          <a:p>
            <a:pPr algn="ctr"/>
            <a:endParaRPr lang="en-US">
              <a:latin typeface="Calibri" pitchFamily="34" charset="0"/>
            </a:endParaRPr>
          </a:p>
        </p:txBody>
      </p:sp>
      <p:cxnSp>
        <p:nvCxnSpPr>
          <p:cNvPr id="57" name="AutoShape 25">
            <a:extLst>
              <a:ext uri="{FF2B5EF4-FFF2-40B4-BE49-F238E27FC236}">
                <a16:creationId xmlns:a16="http://schemas.microsoft.com/office/drawing/2014/main" id="{68BAE78E-FCB5-B342-811F-ACF99CE211BC}"/>
              </a:ext>
            </a:extLst>
          </p:cNvPr>
          <p:cNvCxnSpPr>
            <a:cxnSpLocks noChangeShapeType="1"/>
            <a:stCxn id="54" idx="3"/>
            <a:endCxn id="55" idx="3"/>
          </p:cNvCxnSpPr>
          <p:nvPr/>
        </p:nvCxnSpPr>
        <p:spPr bwMode="auto">
          <a:xfrm flipH="1">
            <a:off x="8660275" y="1516284"/>
            <a:ext cx="838200" cy="152400"/>
          </a:xfrm>
          <a:prstGeom prst="straightConnector1">
            <a:avLst/>
          </a:prstGeom>
          <a:noFill/>
          <a:ln w="9525">
            <a:solidFill>
              <a:schemeClr val="tx1"/>
            </a:solidFill>
            <a:round/>
            <a:headEnd/>
            <a:tailEnd type="triangle" w="med" len="med"/>
          </a:ln>
        </p:spPr>
      </p:cxnSp>
      <p:cxnSp>
        <p:nvCxnSpPr>
          <p:cNvPr id="58" name="AutoShape 26">
            <a:extLst>
              <a:ext uri="{FF2B5EF4-FFF2-40B4-BE49-F238E27FC236}">
                <a16:creationId xmlns:a16="http://schemas.microsoft.com/office/drawing/2014/main" id="{1C6F37B1-2566-704D-83F1-9C184367392A}"/>
              </a:ext>
            </a:extLst>
          </p:cNvPr>
          <p:cNvCxnSpPr>
            <a:cxnSpLocks noChangeShapeType="1"/>
            <a:stCxn id="54" idx="3"/>
            <a:endCxn id="56" idx="3"/>
          </p:cNvCxnSpPr>
          <p:nvPr/>
        </p:nvCxnSpPr>
        <p:spPr bwMode="auto">
          <a:xfrm>
            <a:off x="9498475" y="1516284"/>
            <a:ext cx="838200" cy="152400"/>
          </a:xfrm>
          <a:prstGeom prst="straightConnector1">
            <a:avLst/>
          </a:prstGeom>
          <a:noFill/>
          <a:ln w="9525">
            <a:solidFill>
              <a:schemeClr val="tx1"/>
            </a:solidFill>
            <a:round/>
            <a:headEnd/>
            <a:tailEnd type="triangle" w="med" len="med"/>
          </a:ln>
        </p:spPr>
      </p:cxnSp>
      <p:cxnSp>
        <p:nvCxnSpPr>
          <p:cNvPr id="59" name="AutoShape 27">
            <a:extLst>
              <a:ext uri="{FF2B5EF4-FFF2-40B4-BE49-F238E27FC236}">
                <a16:creationId xmlns:a16="http://schemas.microsoft.com/office/drawing/2014/main" id="{2BD7FDD4-2A72-264C-8370-3C4F1DE757D6}"/>
              </a:ext>
            </a:extLst>
          </p:cNvPr>
          <p:cNvCxnSpPr>
            <a:cxnSpLocks noChangeShapeType="1"/>
            <a:stCxn id="55" idx="0"/>
            <a:endCxn id="91" idx="0"/>
          </p:cNvCxnSpPr>
          <p:nvPr/>
        </p:nvCxnSpPr>
        <p:spPr bwMode="auto">
          <a:xfrm flipH="1">
            <a:off x="8317375" y="1973484"/>
            <a:ext cx="342900" cy="152400"/>
          </a:xfrm>
          <a:prstGeom prst="straightConnector1">
            <a:avLst/>
          </a:prstGeom>
          <a:noFill/>
          <a:ln w="9525">
            <a:solidFill>
              <a:schemeClr val="tx1"/>
            </a:solidFill>
            <a:round/>
            <a:headEnd/>
            <a:tailEnd type="triangle" w="med" len="med"/>
          </a:ln>
        </p:spPr>
      </p:cxnSp>
      <p:cxnSp>
        <p:nvCxnSpPr>
          <p:cNvPr id="60" name="AutoShape 28">
            <a:extLst>
              <a:ext uri="{FF2B5EF4-FFF2-40B4-BE49-F238E27FC236}">
                <a16:creationId xmlns:a16="http://schemas.microsoft.com/office/drawing/2014/main" id="{094AE6CD-C9CD-154E-B7D9-FE43EBC099A2}"/>
              </a:ext>
            </a:extLst>
          </p:cNvPr>
          <p:cNvCxnSpPr>
            <a:cxnSpLocks noChangeShapeType="1"/>
            <a:stCxn id="55" idx="0"/>
            <a:endCxn id="92" idx="0"/>
          </p:cNvCxnSpPr>
          <p:nvPr/>
        </p:nvCxnSpPr>
        <p:spPr bwMode="auto">
          <a:xfrm>
            <a:off x="8660275" y="1973484"/>
            <a:ext cx="342900" cy="152400"/>
          </a:xfrm>
          <a:prstGeom prst="straightConnector1">
            <a:avLst/>
          </a:prstGeom>
          <a:noFill/>
          <a:ln w="9525">
            <a:solidFill>
              <a:schemeClr val="tx1"/>
            </a:solidFill>
            <a:round/>
            <a:headEnd/>
            <a:tailEnd type="triangle" w="med" len="med"/>
          </a:ln>
        </p:spPr>
      </p:cxnSp>
      <p:cxnSp>
        <p:nvCxnSpPr>
          <p:cNvPr id="61" name="AutoShape 29">
            <a:extLst>
              <a:ext uri="{FF2B5EF4-FFF2-40B4-BE49-F238E27FC236}">
                <a16:creationId xmlns:a16="http://schemas.microsoft.com/office/drawing/2014/main" id="{FCE78341-94AD-E64D-A436-47D69FF37DF6}"/>
              </a:ext>
            </a:extLst>
          </p:cNvPr>
          <p:cNvCxnSpPr>
            <a:cxnSpLocks noChangeShapeType="1"/>
            <a:stCxn id="66" idx="3"/>
            <a:endCxn id="69" idx="0"/>
          </p:cNvCxnSpPr>
          <p:nvPr/>
        </p:nvCxnSpPr>
        <p:spPr bwMode="auto">
          <a:xfrm flipH="1">
            <a:off x="10336675" y="2430684"/>
            <a:ext cx="304800" cy="152400"/>
          </a:xfrm>
          <a:prstGeom prst="straightConnector1">
            <a:avLst/>
          </a:prstGeom>
          <a:noFill/>
          <a:ln w="9525">
            <a:solidFill>
              <a:schemeClr val="tx1"/>
            </a:solidFill>
            <a:round/>
            <a:headEnd/>
            <a:tailEnd type="triangle" w="med" len="med"/>
          </a:ln>
        </p:spPr>
      </p:cxnSp>
      <p:cxnSp>
        <p:nvCxnSpPr>
          <p:cNvPr id="62" name="AutoShape 30">
            <a:extLst>
              <a:ext uri="{FF2B5EF4-FFF2-40B4-BE49-F238E27FC236}">
                <a16:creationId xmlns:a16="http://schemas.microsoft.com/office/drawing/2014/main" id="{E1A6734F-19BE-3F41-8F8D-C5DFE2DBC7CC}"/>
              </a:ext>
            </a:extLst>
          </p:cNvPr>
          <p:cNvCxnSpPr>
            <a:cxnSpLocks noChangeShapeType="1"/>
            <a:stCxn id="66" idx="3"/>
            <a:endCxn id="70" idx="0"/>
          </p:cNvCxnSpPr>
          <p:nvPr/>
        </p:nvCxnSpPr>
        <p:spPr bwMode="auto">
          <a:xfrm>
            <a:off x="10641475" y="2430684"/>
            <a:ext cx="304800" cy="152400"/>
          </a:xfrm>
          <a:prstGeom prst="straightConnector1">
            <a:avLst/>
          </a:prstGeom>
          <a:noFill/>
          <a:ln w="9525">
            <a:solidFill>
              <a:schemeClr val="tx1"/>
            </a:solidFill>
            <a:round/>
            <a:headEnd/>
            <a:tailEnd type="triangle" w="med" len="med"/>
          </a:ln>
        </p:spPr>
      </p:cxnSp>
      <p:sp>
        <p:nvSpPr>
          <p:cNvPr id="63" name="AutoShape 31">
            <a:extLst>
              <a:ext uri="{FF2B5EF4-FFF2-40B4-BE49-F238E27FC236}">
                <a16:creationId xmlns:a16="http://schemas.microsoft.com/office/drawing/2014/main" id="{763317A9-4E83-8A47-95F2-7BF8BBC85E56}"/>
              </a:ext>
            </a:extLst>
          </p:cNvPr>
          <p:cNvSpPr>
            <a:spLocks noChangeArrowheads="1"/>
          </p:cNvSpPr>
          <p:nvPr/>
        </p:nvSpPr>
        <p:spPr bwMode="auto">
          <a:xfrm>
            <a:off x="8164975" y="2125884"/>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64" name="AutoShape 32">
            <a:extLst>
              <a:ext uri="{FF2B5EF4-FFF2-40B4-BE49-F238E27FC236}">
                <a16:creationId xmlns:a16="http://schemas.microsoft.com/office/drawing/2014/main" id="{AC7439AD-40BE-F54B-B585-CD91E651B8FC}"/>
              </a:ext>
            </a:extLst>
          </p:cNvPr>
          <p:cNvSpPr>
            <a:spLocks noChangeArrowheads="1"/>
          </p:cNvSpPr>
          <p:nvPr/>
        </p:nvSpPr>
        <p:spPr bwMode="auto">
          <a:xfrm>
            <a:off x="8774575" y="2125884"/>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65" name="AutoShape 33">
            <a:extLst>
              <a:ext uri="{FF2B5EF4-FFF2-40B4-BE49-F238E27FC236}">
                <a16:creationId xmlns:a16="http://schemas.microsoft.com/office/drawing/2014/main" id="{F717D518-1ABB-E94C-BF13-E705154D77A1}"/>
              </a:ext>
            </a:extLst>
          </p:cNvPr>
          <p:cNvSpPr>
            <a:spLocks noChangeArrowheads="1"/>
          </p:cNvSpPr>
          <p:nvPr/>
        </p:nvSpPr>
        <p:spPr bwMode="auto">
          <a:xfrm>
            <a:off x="9841375" y="2125884"/>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66" name="AutoShape 34">
            <a:extLst>
              <a:ext uri="{FF2B5EF4-FFF2-40B4-BE49-F238E27FC236}">
                <a16:creationId xmlns:a16="http://schemas.microsoft.com/office/drawing/2014/main" id="{9F55D7D1-12CA-D848-96B2-419FD9112964}"/>
              </a:ext>
            </a:extLst>
          </p:cNvPr>
          <p:cNvSpPr>
            <a:spLocks noChangeArrowheads="1"/>
          </p:cNvSpPr>
          <p:nvPr/>
        </p:nvSpPr>
        <p:spPr bwMode="auto">
          <a:xfrm>
            <a:off x="10450975" y="2125884"/>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67" name="AutoShape 35">
            <a:extLst>
              <a:ext uri="{FF2B5EF4-FFF2-40B4-BE49-F238E27FC236}">
                <a16:creationId xmlns:a16="http://schemas.microsoft.com/office/drawing/2014/main" id="{3991937D-8D69-8844-AE09-CD08B4684659}"/>
              </a:ext>
            </a:extLst>
          </p:cNvPr>
          <p:cNvSpPr>
            <a:spLocks noChangeArrowheads="1"/>
          </p:cNvSpPr>
          <p:nvPr/>
        </p:nvSpPr>
        <p:spPr bwMode="auto">
          <a:xfrm>
            <a:off x="8469775" y="2583084"/>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68" name="AutoShape 36">
            <a:extLst>
              <a:ext uri="{FF2B5EF4-FFF2-40B4-BE49-F238E27FC236}">
                <a16:creationId xmlns:a16="http://schemas.microsoft.com/office/drawing/2014/main" id="{808303CE-168C-4C46-B550-7855BBCD63EA}"/>
              </a:ext>
            </a:extLst>
          </p:cNvPr>
          <p:cNvSpPr>
            <a:spLocks noChangeArrowheads="1"/>
          </p:cNvSpPr>
          <p:nvPr/>
        </p:nvSpPr>
        <p:spPr bwMode="auto">
          <a:xfrm>
            <a:off x="8469775" y="3497484"/>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sp>
        <p:nvSpPr>
          <p:cNvPr id="69" name="AutoShape 37">
            <a:extLst>
              <a:ext uri="{FF2B5EF4-FFF2-40B4-BE49-F238E27FC236}">
                <a16:creationId xmlns:a16="http://schemas.microsoft.com/office/drawing/2014/main" id="{6783E05B-929C-974C-B8BC-936E9CFE891E}"/>
              </a:ext>
            </a:extLst>
          </p:cNvPr>
          <p:cNvSpPr>
            <a:spLocks noChangeArrowheads="1"/>
          </p:cNvSpPr>
          <p:nvPr/>
        </p:nvSpPr>
        <p:spPr bwMode="auto">
          <a:xfrm>
            <a:off x="10146175" y="2583084"/>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70" name="AutoShape 38">
            <a:extLst>
              <a:ext uri="{FF2B5EF4-FFF2-40B4-BE49-F238E27FC236}">
                <a16:creationId xmlns:a16="http://schemas.microsoft.com/office/drawing/2014/main" id="{80B4A032-E9D9-FA47-A34B-0ECD9EFC5EA8}"/>
              </a:ext>
            </a:extLst>
          </p:cNvPr>
          <p:cNvSpPr>
            <a:spLocks noChangeArrowheads="1"/>
          </p:cNvSpPr>
          <p:nvPr/>
        </p:nvSpPr>
        <p:spPr bwMode="auto">
          <a:xfrm>
            <a:off x="10755775" y="2583084"/>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71" name="AutoShape 39">
            <a:extLst>
              <a:ext uri="{FF2B5EF4-FFF2-40B4-BE49-F238E27FC236}">
                <a16:creationId xmlns:a16="http://schemas.microsoft.com/office/drawing/2014/main" id="{81BE49B0-E893-9A40-BC96-923A6E9BE90B}"/>
              </a:ext>
            </a:extLst>
          </p:cNvPr>
          <p:cNvSpPr>
            <a:spLocks noChangeArrowheads="1"/>
          </p:cNvSpPr>
          <p:nvPr/>
        </p:nvSpPr>
        <p:spPr bwMode="auto">
          <a:xfrm>
            <a:off x="8164975" y="3040284"/>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sp>
        <p:nvSpPr>
          <p:cNvPr id="72" name="AutoShape 40">
            <a:extLst>
              <a:ext uri="{FF2B5EF4-FFF2-40B4-BE49-F238E27FC236}">
                <a16:creationId xmlns:a16="http://schemas.microsoft.com/office/drawing/2014/main" id="{96708AC0-03E5-A64D-95B3-E4F77A8B7C1F}"/>
              </a:ext>
            </a:extLst>
          </p:cNvPr>
          <p:cNvSpPr>
            <a:spLocks noChangeArrowheads="1"/>
          </p:cNvSpPr>
          <p:nvPr/>
        </p:nvSpPr>
        <p:spPr bwMode="auto">
          <a:xfrm>
            <a:off x="8774575" y="3040284"/>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cxnSp>
        <p:nvCxnSpPr>
          <p:cNvPr id="73" name="AutoShape 41">
            <a:extLst>
              <a:ext uri="{FF2B5EF4-FFF2-40B4-BE49-F238E27FC236}">
                <a16:creationId xmlns:a16="http://schemas.microsoft.com/office/drawing/2014/main" id="{D72D3038-0822-4541-ABC4-7F8C5AAE25BB}"/>
              </a:ext>
            </a:extLst>
          </p:cNvPr>
          <p:cNvCxnSpPr>
            <a:cxnSpLocks noChangeShapeType="1"/>
            <a:stCxn id="56" idx="0"/>
            <a:endCxn id="65" idx="0"/>
          </p:cNvCxnSpPr>
          <p:nvPr/>
        </p:nvCxnSpPr>
        <p:spPr bwMode="auto">
          <a:xfrm flipH="1">
            <a:off x="10031875" y="1973484"/>
            <a:ext cx="304800" cy="152400"/>
          </a:xfrm>
          <a:prstGeom prst="straightConnector1">
            <a:avLst/>
          </a:prstGeom>
          <a:noFill/>
          <a:ln w="9525">
            <a:solidFill>
              <a:schemeClr val="tx1"/>
            </a:solidFill>
            <a:round/>
            <a:headEnd/>
            <a:tailEnd type="triangle" w="med" len="med"/>
          </a:ln>
        </p:spPr>
      </p:cxnSp>
      <p:cxnSp>
        <p:nvCxnSpPr>
          <p:cNvPr id="74" name="AutoShape 42">
            <a:extLst>
              <a:ext uri="{FF2B5EF4-FFF2-40B4-BE49-F238E27FC236}">
                <a16:creationId xmlns:a16="http://schemas.microsoft.com/office/drawing/2014/main" id="{74D364C4-5EEA-6C4E-89A7-D7CE883A11DD}"/>
              </a:ext>
            </a:extLst>
          </p:cNvPr>
          <p:cNvCxnSpPr>
            <a:cxnSpLocks noChangeShapeType="1"/>
            <a:stCxn id="56" idx="0"/>
            <a:endCxn id="66" idx="0"/>
          </p:cNvCxnSpPr>
          <p:nvPr/>
        </p:nvCxnSpPr>
        <p:spPr bwMode="auto">
          <a:xfrm>
            <a:off x="10336675" y="1973484"/>
            <a:ext cx="304800" cy="152400"/>
          </a:xfrm>
          <a:prstGeom prst="straightConnector1">
            <a:avLst/>
          </a:prstGeom>
          <a:noFill/>
          <a:ln w="9525">
            <a:solidFill>
              <a:schemeClr val="tx1"/>
            </a:solidFill>
            <a:round/>
            <a:headEnd/>
            <a:tailEnd type="triangle" w="med" len="med"/>
          </a:ln>
        </p:spPr>
      </p:cxnSp>
      <p:cxnSp>
        <p:nvCxnSpPr>
          <p:cNvPr id="75" name="AutoShape 43">
            <a:extLst>
              <a:ext uri="{FF2B5EF4-FFF2-40B4-BE49-F238E27FC236}">
                <a16:creationId xmlns:a16="http://schemas.microsoft.com/office/drawing/2014/main" id="{18756CA0-C614-824B-B6D7-8DBF5E6D3FD9}"/>
              </a:ext>
            </a:extLst>
          </p:cNvPr>
          <p:cNvCxnSpPr>
            <a:cxnSpLocks noChangeShapeType="1"/>
            <a:stCxn id="64" idx="3"/>
            <a:endCxn id="67" idx="0"/>
          </p:cNvCxnSpPr>
          <p:nvPr/>
        </p:nvCxnSpPr>
        <p:spPr bwMode="auto">
          <a:xfrm flipH="1">
            <a:off x="8660275" y="2430684"/>
            <a:ext cx="304800" cy="152400"/>
          </a:xfrm>
          <a:prstGeom prst="straightConnector1">
            <a:avLst/>
          </a:prstGeom>
          <a:noFill/>
          <a:ln w="9525">
            <a:solidFill>
              <a:schemeClr val="tx1"/>
            </a:solidFill>
            <a:round/>
            <a:headEnd/>
            <a:tailEnd type="triangle" w="med" len="med"/>
          </a:ln>
        </p:spPr>
      </p:cxnSp>
      <p:sp>
        <p:nvSpPr>
          <p:cNvPr id="76" name="AutoShape 44">
            <a:extLst>
              <a:ext uri="{FF2B5EF4-FFF2-40B4-BE49-F238E27FC236}">
                <a16:creationId xmlns:a16="http://schemas.microsoft.com/office/drawing/2014/main" id="{F6AA610E-7E5F-D14E-A437-BC5F51805DB3}"/>
              </a:ext>
            </a:extLst>
          </p:cNvPr>
          <p:cNvSpPr>
            <a:spLocks noChangeArrowheads="1"/>
          </p:cNvSpPr>
          <p:nvPr/>
        </p:nvSpPr>
        <p:spPr bwMode="auto">
          <a:xfrm>
            <a:off x="9079375" y="3497484"/>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p>
        </p:txBody>
      </p:sp>
      <p:cxnSp>
        <p:nvCxnSpPr>
          <p:cNvPr id="77" name="AutoShape 45">
            <a:extLst>
              <a:ext uri="{FF2B5EF4-FFF2-40B4-BE49-F238E27FC236}">
                <a16:creationId xmlns:a16="http://schemas.microsoft.com/office/drawing/2014/main" id="{6D10DD26-8E3A-EE4F-B636-794AE77D390B}"/>
              </a:ext>
            </a:extLst>
          </p:cNvPr>
          <p:cNvCxnSpPr>
            <a:cxnSpLocks noChangeShapeType="1"/>
            <a:stCxn id="67" idx="3"/>
            <a:endCxn id="71" idx="0"/>
          </p:cNvCxnSpPr>
          <p:nvPr/>
        </p:nvCxnSpPr>
        <p:spPr bwMode="auto">
          <a:xfrm flipH="1">
            <a:off x="8355475" y="2887884"/>
            <a:ext cx="304800" cy="152400"/>
          </a:xfrm>
          <a:prstGeom prst="straightConnector1">
            <a:avLst/>
          </a:prstGeom>
          <a:noFill/>
          <a:ln w="9525">
            <a:solidFill>
              <a:schemeClr val="tx1"/>
            </a:solidFill>
            <a:round/>
            <a:headEnd/>
            <a:tailEnd type="triangle" w="med" len="med"/>
          </a:ln>
        </p:spPr>
      </p:cxnSp>
      <p:cxnSp>
        <p:nvCxnSpPr>
          <p:cNvPr id="78" name="AutoShape 46">
            <a:extLst>
              <a:ext uri="{FF2B5EF4-FFF2-40B4-BE49-F238E27FC236}">
                <a16:creationId xmlns:a16="http://schemas.microsoft.com/office/drawing/2014/main" id="{3EE73F97-3526-584A-ADBA-160A66C85908}"/>
              </a:ext>
            </a:extLst>
          </p:cNvPr>
          <p:cNvCxnSpPr>
            <a:cxnSpLocks noChangeShapeType="1"/>
            <a:stCxn id="67" idx="3"/>
            <a:endCxn id="72" idx="0"/>
          </p:cNvCxnSpPr>
          <p:nvPr/>
        </p:nvCxnSpPr>
        <p:spPr bwMode="auto">
          <a:xfrm>
            <a:off x="8660275" y="2887884"/>
            <a:ext cx="304800" cy="152400"/>
          </a:xfrm>
          <a:prstGeom prst="straightConnector1">
            <a:avLst/>
          </a:prstGeom>
          <a:noFill/>
          <a:ln w="9525">
            <a:solidFill>
              <a:schemeClr val="tx1"/>
            </a:solidFill>
            <a:round/>
            <a:headEnd/>
            <a:tailEnd type="triangle" w="med" len="med"/>
          </a:ln>
        </p:spPr>
      </p:cxnSp>
      <p:cxnSp>
        <p:nvCxnSpPr>
          <p:cNvPr id="79" name="AutoShape 47">
            <a:extLst>
              <a:ext uri="{FF2B5EF4-FFF2-40B4-BE49-F238E27FC236}">
                <a16:creationId xmlns:a16="http://schemas.microsoft.com/office/drawing/2014/main" id="{30B41B3F-345E-4F4D-A197-C121FB9D5F2C}"/>
              </a:ext>
            </a:extLst>
          </p:cNvPr>
          <p:cNvCxnSpPr>
            <a:cxnSpLocks noChangeShapeType="1"/>
            <a:stCxn id="72" idx="3"/>
            <a:endCxn id="68" idx="0"/>
          </p:cNvCxnSpPr>
          <p:nvPr/>
        </p:nvCxnSpPr>
        <p:spPr bwMode="auto">
          <a:xfrm flipH="1">
            <a:off x="8660275" y="3345084"/>
            <a:ext cx="304800" cy="152400"/>
          </a:xfrm>
          <a:prstGeom prst="straightConnector1">
            <a:avLst/>
          </a:prstGeom>
          <a:noFill/>
          <a:ln w="9525">
            <a:solidFill>
              <a:schemeClr val="tx1"/>
            </a:solidFill>
            <a:round/>
            <a:headEnd/>
            <a:tailEnd type="triangle" w="med" len="med"/>
          </a:ln>
        </p:spPr>
      </p:cxnSp>
      <p:cxnSp>
        <p:nvCxnSpPr>
          <p:cNvPr id="80" name="AutoShape 48">
            <a:extLst>
              <a:ext uri="{FF2B5EF4-FFF2-40B4-BE49-F238E27FC236}">
                <a16:creationId xmlns:a16="http://schemas.microsoft.com/office/drawing/2014/main" id="{80916905-2335-3D4E-B786-4C325425286B}"/>
              </a:ext>
            </a:extLst>
          </p:cNvPr>
          <p:cNvCxnSpPr>
            <a:cxnSpLocks noChangeShapeType="1"/>
            <a:stCxn id="72" idx="3"/>
            <a:endCxn id="76" idx="0"/>
          </p:cNvCxnSpPr>
          <p:nvPr/>
        </p:nvCxnSpPr>
        <p:spPr bwMode="auto">
          <a:xfrm>
            <a:off x="8965075" y="3345084"/>
            <a:ext cx="304800" cy="152400"/>
          </a:xfrm>
          <a:prstGeom prst="straightConnector1">
            <a:avLst/>
          </a:prstGeom>
          <a:noFill/>
          <a:ln w="9525">
            <a:solidFill>
              <a:schemeClr val="tx1"/>
            </a:solidFill>
            <a:round/>
            <a:headEnd/>
            <a:tailEnd type="triangle" w="med" len="med"/>
          </a:ln>
        </p:spPr>
      </p:cxnSp>
      <p:sp>
        <p:nvSpPr>
          <p:cNvPr id="81" name="Rectangle 49">
            <a:extLst>
              <a:ext uri="{FF2B5EF4-FFF2-40B4-BE49-F238E27FC236}">
                <a16:creationId xmlns:a16="http://schemas.microsoft.com/office/drawing/2014/main" id="{BE875B75-E723-0C41-B08E-4E5216FCC0F7}"/>
              </a:ext>
            </a:extLst>
          </p:cNvPr>
          <p:cNvSpPr>
            <a:spLocks noChangeArrowheads="1"/>
          </p:cNvSpPr>
          <p:nvPr/>
        </p:nvSpPr>
        <p:spPr bwMode="auto">
          <a:xfrm>
            <a:off x="7936375" y="5478684"/>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82" name="Rectangle 50">
            <a:extLst>
              <a:ext uri="{FF2B5EF4-FFF2-40B4-BE49-F238E27FC236}">
                <a16:creationId xmlns:a16="http://schemas.microsoft.com/office/drawing/2014/main" id="{6C753198-BD0E-924B-96FB-53AF9CD1DCC4}"/>
              </a:ext>
            </a:extLst>
          </p:cNvPr>
          <p:cNvSpPr>
            <a:spLocks noChangeArrowheads="1"/>
          </p:cNvSpPr>
          <p:nvPr/>
        </p:nvSpPr>
        <p:spPr bwMode="auto">
          <a:xfrm>
            <a:off x="8774575" y="5478684"/>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83" name="Rectangle 51">
            <a:extLst>
              <a:ext uri="{FF2B5EF4-FFF2-40B4-BE49-F238E27FC236}">
                <a16:creationId xmlns:a16="http://schemas.microsoft.com/office/drawing/2014/main" id="{642A5E36-8F5C-5141-92BB-3A296F3CB037}"/>
              </a:ext>
            </a:extLst>
          </p:cNvPr>
          <p:cNvSpPr>
            <a:spLocks noChangeArrowheads="1"/>
          </p:cNvSpPr>
          <p:nvPr/>
        </p:nvSpPr>
        <p:spPr bwMode="auto">
          <a:xfrm>
            <a:off x="9765175" y="5478684"/>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84" name="Rectangle 52">
            <a:extLst>
              <a:ext uri="{FF2B5EF4-FFF2-40B4-BE49-F238E27FC236}">
                <a16:creationId xmlns:a16="http://schemas.microsoft.com/office/drawing/2014/main" id="{B4AAE535-1FD9-974A-8597-6E27B9F41E27}"/>
              </a:ext>
            </a:extLst>
          </p:cNvPr>
          <p:cNvSpPr>
            <a:spLocks noChangeArrowheads="1"/>
          </p:cNvSpPr>
          <p:nvPr/>
        </p:nvSpPr>
        <p:spPr bwMode="auto">
          <a:xfrm>
            <a:off x="10603375" y="5478684"/>
            <a:ext cx="533400" cy="304800"/>
          </a:xfrm>
          <a:prstGeom prst="rect">
            <a:avLst/>
          </a:prstGeom>
          <a:solidFill>
            <a:srgbClr val="CCCCCC"/>
          </a:solidFill>
          <a:ln w="12700">
            <a:solidFill>
              <a:schemeClr val="tx1"/>
            </a:solidFill>
            <a:miter lim="800000"/>
            <a:headEnd/>
            <a:tailEnd/>
          </a:ln>
        </p:spPr>
        <p:txBody>
          <a:bodyPr wrap="none" anchor="ctr"/>
          <a:lstStyle/>
          <a:p>
            <a:pPr algn="ctr"/>
            <a:r>
              <a:rPr lang="en-US"/>
              <a:t>?</a:t>
            </a:r>
          </a:p>
        </p:txBody>
      </p:sp>
      <p:sp>
        <p:nvSpPr>
          <p:cNvPr id="85" name="Freeform 53">
            <a:extLst>
              <a:ext uri="{FF2B5EF4-FFF2-40B4-BE49-F238E27FC236}">
                <a16:creationId xmlns:a16="http://schemas.microsoft.com/office/drawing/2014/main" id="{60C4D3A9-3399-3748-B467-E7CA81FFC4F8}"/>
              </a:ext>
            </a:extLst>
          </p:cNvPr>
          <p:cNvSpPr>
            <a:spLocks/>
          </p:cNvSpPr>
          <p:nvPr/>
        </p:nvSpPr>
        <p:spPr bwMode="auto">
          <a:xfrm>
            <a:off x="8114175" y="3802284"/>
            <a:ext cx="508000" cy="1676400"/>
          </a:xfrm>
          <a:custGeom>
            <a:avLst/>
            <a:gdLst>
              <a:gd name="T0" fmla="*/ 2147483647 w 320"/>
              <a:gd name="T1" fmla="*/ 0 h 1440"/>
              <a:gd name="T2" fmla="*/ 2147483647 w 320"/>
              <a:gd name="T3" fmla="*/ 2147483647 h 1440"/>
              <a:gd name="T4" fmla="*/ 2147483647 w 320"/>
              <a:gd name="T5" fmla="*/ 2147483647 h 1440"/>
              <a:gd name="T6" fmla="*/ 2147483647 w 320"/>
              <a:gd name="T7" fmla="*/ 2147483647 h 1440"/>
              <a:gd name="T8" fmla="*/ 2147483647 w 320"/>
              <a:gd name="T9" fmla="*/ 2147483647 h 1440"/>
              <a:gd name="T10" fmla="*/ 2147483647 w 320"/>
              <a:gd name="T11" fmla="*/ 2147483647 h 1440"/>
              <a:gd name="T12" fmla="*/ 0 60000 65536"/>
              <a:gd name="T13" fmla="*/ 0 60000 65536"/>
              <a:gd name="T14" fmla="*/ 0 60000 65536"/>
              <a:gd name="T15" fmla="*/ 0 60000 65536"/>
              <a:gd name="T16" fmla="*/ 0 60000 65536"/>
              <a:gd name="T17" fmla="*/ 0 60000 65536"/>
              <a:gd name="T18" fmla="*/ 0 w 320"/>
              <a:gd name="T19" fmla="*/ 0 h 1440"/>
              <a:gd name="T20" fmla="*/ 320 w 320"/>
              <a:gd name="T21" fmla="*/ 1440 h 1440"/>
            </a:gdLst>
            <a:ahLst/>
            <a:cxnLst>
              <a:cxn ang="T12">
                <a:pos x="T0" y="T1"/>
              </a:cxn>
              <a:cxn ang="T13">
                <a:pos x="T2" y="T3"/>
              </a:cxn>
              <a:cxn ang="T14">
                <a:pos x="T4" y="T5"/>
              </a:cxn>
              <a:cxn ang="T15">
                <a:pos x="T6" y="T7"/>
              </a:cxn>
              <a:cxn ang="T16">
                <a:pos x="T8" y="T9"/>
              </a:cxn>
              <a:cxn ang="T17">
                <a:pos x="T10" y="T11"/>
              </a:cxn>
            </a:cxnLst>
            <a:rect l="T18" t="T19" r="T20" b="T21"/>
            <a:pathLst>
              <a:path w="320" h="1440">
                <a:moveTo>
                  <a:pt x="320" y="0"/>
                </a:moveTo>
                <a:cubicBezTo>
                  <a:pt x="232" y="72"/>
                  <a:pt x="144" y="144"/>
                  <a:pt x="128" y="240"/>
                </a:cubicBezTo>
                <a:cubicBezTo>
                  <a:pt x="112" y="336"/>
                  <a:pt x="240" y="480"/>
                  <a:pt x="224" y="576"/>
                </a:cubicBezTo>
                <a:cubicBezTo>
                  <a:pt x="208" y="672"/>
                  <a:pt x="64" y="736"/>
                  <a:pt x="32" y="816"/>
                </a:cubicBezTo>
                <a:cubicBezTo>
                  <a:pt x="0" y="896"/>
                  <a:pt x="32" y="952"/>
                  <a:pt x="32" y="1056"/>
                </a:cubicBezTo>
                <a:cubicBezTo>
                  <a:pt x="32" y="1160"/>
                  <a:pt x="32" y="1300"/>
                  <a:pt x="32" y="1440"/>
                </a:cubicBezTo>
              </a:path>
            </a:pathLst>
          </a:custGeom>
          <a:noFill/>
          <a:ln w="12700">
            <a:solidFill>
              <a:schemeClr val="tx1"/>
            </a:solidFill>
            <a:round/>
            <a:headEnd/>
            <a:tailEnd type="triangle" w="med" len="med"/>
          </a:ln>
        </p:spPr>
        <p:txBody>
          <a:bodyPr wrap="none" anchor="ctr"/>
          <a:lstStyle/>
          <a:p>
            <a:endParaRPr lang="en-US"/>
          </a:p>
        </p:txBody>
      </p:sp>
      <p:sp>
        <p:nvSpPr>
          <p:cNvPr id="86" name="Freeform 54">
            <a:extLst>
              <a:ext uri="{FF2B5EF4-FFF2-40B4-BE49-F238E27FC236}">
                <a16:creationId xmlns:a16="http://schemas.microsoft.com/office/drawing/2014/main" id="{41EF14AA-4806-9A4B-8687-0A1E7782E4B8}"/>
              </a:ext>
            </a:extLst>
          </p:cNvPr>
          <p:cNvSpPr>
            <a:spLocks/>
          </p:cNvSpPr>
          <p:nvPr/>
        </p:nvSpPr>
        <p:spPr bwMode="auto">
          <a:xfrm>
            <a:off x="8901575" y="3802284"/>
            <a:ext cx="406400" cy="1676400"/>
          </a:xfrm>
          <a:custGeom>
            <a:avLst/>
            <a:gdLst>
              <a:gd name="T0" fmla="*/ 2147483647 w 256"/>
              <a:gd name="T1" fmla="*/ 0 h 1056"/>
              <a:gd name="T2" fmla="*/ 2147483647 w 256"/>
              <a:gd name="T3" fmla="*/ 2147483647 h 1056"/>
              <a:gd name="T4" fmla="*/ 2147483647 w 256"/>
              <a:gd name="T5" fmla="*/ 2147483647 h 1056"/>
              <a:gd name="T6" fmla="*/ 2147483647 w 256"/>
              <a:gd name="T7" fmla="*/ 2147483647 h 1056"/>
              <a:gd name="T8" fmla="*/ 2147483647 w 256"/>
              <a:gd name="T9" fmla="*/ 2147483647 h 1056"/>
              <a:gd name="T10" fmla="*/ 0 60000 65536"/>
              <a:gd name="T11" fmla="*/ 0 60000 65536"/>
              <a:gd name="T12" fmla="*/ 0 60000 65536"/>
              <a:gd name="T13" fmla="*/ 0 60000 65536"/>
              <a:gd name="T14" fmla="*/ 0 60000 65536"/>
              <a:gd name="T15" fmla="*/ 0 w 256"/>
              <a:gd name="T16" fmla="*/ 0 h 1056"/>
              <a:gd name="T17" fmla="*/ 256 w 256"/>
              <a:gd name="T18" fmla="*/ 1056 h 1056"/>
            </a:gdLst>
            <a:ahLst/>
            <a:cxnLst>
              <a:cxn ang="T10">
                <a:pos x="T0" y="T1"/>
              </a:cxn>
              <a:cxn ang="T11">
                <a:pos x="T2" y="T3"/>
              </a:cxn>
              <a:cxn ang="T12">
                <a:pos x="T4" y="T5"/>
              </a:cxn>
              <a:cxn ang="T13">
                <a:pos x="T6" y="T7"/>
              </a:cxn>
              <a:cxn ang="T14">
                <a:pos x="T8" y="T9"/>
              </a:cxn>
            </a:cxnLst>
            <a:rect l="T15" t="T16" r="T17" b="T18"/>
            <a:pathLst>
              <a:path w="256" h="1056">
                <a:moveTo>
                  <a:pt x="256" y="0"/>
                </a:moveTo>
                <a:cubicBezTo>
                  <a:pt x="140" y="148"/>
                  <a:pt x="24" y="296"/>
                  <a:pt x="16" y="384"/>
                </a:cubicBezTo>
                <a:cubicBezTo>
                  <a:pt x="8" y="472"/>
                  <a:pt x="208" y="456"/>
                  <a:pt x="208" y="528"/>
                </a:cubicBezTo>
                <a:cubicBezTo>
                  <a:pt x="208" y="600"/>
                  <a:pt x="32" y="728"/>
                  <a:pt x="16" y="816"/>
                </a:cubicBezTo>
                <a:cubicBezTo>
                  <a:pt x="0" y="904"/>
                  <a:pt x="56" y="980"/>
                  <a:pt x="112" y="1056"/>
                </a:cubicBezTo>
              </a:path>
            </a:pathLst>
          </a:custGeom>
          <a:noFill/>
          <a:ln w="12700">
            <a:solidFill>
              <a:schemeClr val="tx1"/>
            </a:solidFill>
            <a:round/>
            <a:headEnd/>
            <a:tailEnd type="triangle" w="med" len="med"/>
          </a:ln>
        </p:spPr>
        <p:txBody>
          <a:bodyPr wrap="none" anchor="ctr"/>
          <a:lstStyle/>
          <a:p>
            <a:endParaRPr lang="en-US"/>
          </a:p>
        </p:txBody>
      </p:sp>
      <p:sp>
        <p:nvSpPr>
          <p:cNvPr id="87" name="Freeform 55">
            <a:extLst>
              <a:ext uri="{FF2B5EF4-FFF2-40B4-BE49-F238E27FC236}">
                <a16:creationId xmlns:a16="http://schemas.microsoft.com/office/drawing/2014/main" id="{8E8989A1-BDB6-3140-A78C-0922FDF218EE}"/>
              </a:ext>
            </a:extLst>
          </p:cNvPr>
          <p:cNvSpPr>
            <a:spLocks/>
          </p:cNvSpPr>
          <p:nvPr/>
        </p:nvSpPr>
        <p:spPr bwMode="auto">
          <a:xfrm>
            <a:off x="10527175" y="2887884"/>
            <a:ext cx="457200" cy="2590800"/>
          </a:xfrm>
          <a:custGeom>
            <a:avLst/>
            <a:gdLst>
              <a:gd name="T0" fmla="*/ 2147483647 w 256"/>
              <a:gd name="T1" fmla="*/ 0 h 1056"/>
              <a:gd name="T2" fmla="*/ 2147483647 w 256"/>
              <a:gd name="T3" fmla="*/ 2147483647 h 1056"/>
              <a:gd name="T4" fmla="*/ 2147483647 w 256"/>
              <a:gd name="T5" fmla="*/ 2147483647 h 1056"/>
              <a:gd name="T6" fmla="*/ 2147483647 w 256"/>
              <a:gd name="T7" fmla="*/ 2147483647 h 1056"/>
              <a:gd name="T8" fmla="*/ 2147483647 w 256"/>
              <a:gd name="T9" fmla="*/ 2147483647 h 1056"/>
              <a:gd name="T10" fmla="*/ 0 60000 65536"/>
              <a:gd name="T11" fmla="*/ 0 60000 65536"/>
              <a:gd name="T12" fmla="*/ 0 60000 65536"/>
              <a:gd name="T13" fmla="*/ 0 60000 65536"/>
              <a:gd name="T14" fmla="*/ 0 60000 65536"/>
              <a:gd name="T15" fmla="*/ 0 w 256"/>
              <a:gd name="T16" fmla="*/ 0 h 1056"/>
              <a:gd name="T17" fmla="*/ 256 w 256"/>
              <a:gd name="T18" fmla="*/ 1056 h 1056"/>
            </a:gdLst>
            <a:ahLst/>
            <a:cxnLst>
              <a:cxn ang="T10">
                <a:pos x="T0" y="T1"/>
              </a:cxn>
              <a:cxn ang="T11">
                <a:pos x="T2" y="T3"/>
              </a:cxn>
              <a:cxn ang="T12">
                <a:pos x="T4" y="T5"/>
              </a:cxn>
              <a:cxn ang="T13">
                <a:pos x="T6" y="T7"/>
              </a:cxn>
              <a:cxn ang="T14">
                <a:pos x="T8" y="T9"/>
              </a:cxn>
            </a:cxnLst>
            <a:rect l="T15" t="T16" r="T17" b="T18"/>
            <a:pathLst>
              <a:path w="256" h="1056">
                <a:moveTo>
                  <a:pt x="256" y="0"/>
                </a:moveTo>
                <a:cubicBezTo>
                  <a:pt x="140" y="148"/>
                  <a:pt x="24" y="296"/>
                  <a:pt x="16" y="384"/>
                </a:cubicBezTo>
                <a:cubicBezTo>
                  <a:pt x="8" y="472"/>
                  <a:pt x="208" y="456"/>
                  <a:pt x="208" y="528"/>
                </a:cubicBezTo>
                <a:cubicBezTo>
                  <a:pt x="208" y="600"/>
                  <a:pt x="32" y="728"/>
                  <a:pt x="16" y="816"/>
                </a:cubicBezTo>
                <a:cubicBezTo>
                  <a:pt x="0" y="904"/>
                  <a:pt x="56" y="980"/>
                  <a:pt x="112" y="1056"/>
                </a:cubicBezTo>
              </a:path>
            </a:pathLst>
          </a:custGeom>
          <a:noFill/>
          <a:ln w="12700">
            <a:solidFill>
              <a:schemeClr val="tx1"/>
            </a:solidFill>
            <a:round/>
            <a:headEnd/>
            <a:tailEnd type="triangle" w="med" len="med"/>
          </a:ln>
        </p:spPr>
        <p:txBody>
          <a:bodyPr wrap="none" anchor="ctr"/>
          <a:lstStyle/>
          <a:p>
            <a:endParaRPr lang="en-US"/>
          </a:p>
        </p:txBody>
      </p:sp>
      <p:sp>
        <p:nvSpPr>
          <p:cNvPr id="88" name="Freeform 56">
            <a:extLst>
              <a:ext uri="{FF2B5EF4-FFF2-40B4-BE49-F238E27FC236}">
                <a16:creationId xmlns:a16="http://schemas.microsoft.com/office/drawing/2014/main" id="{FBD82E43-E455-104F-8328-F0223A36D99C}"/>
              </a:ext>
            </a:extLst>
          </p:cNvPr>
          <p:cNvSpPr>
            <a:spLocks/>
          </p:cNvSpPr>
          <p:nvPr/>
        </p:nvSpPr>
        <p:spPr bwMode="auto">
          <a:xfrm>
            <a:off x="9955675" y="2887884"/>
            <a:ext cx="508000" cy="2590800"/>
          </a:xfrm>
          <a:custGeom>
            <a:avLst/>
            <a:gdLst>
              <a:gd name="T0" fmla="*/ 2147483647 w 320"/>
              <a:gd name="T1" fmla="*/ 0 h 1632"/>
              <a:gd name="T2" fmla="*/ 2147483647 w 320"/>
              <a:gd name="T3" fmla="*/ 2147483647 h 1632"/>
              <a:gd name="T4" fmla="*/ 2147483647 w 320"/>
              <a:gd name="T5" fmla="*/ 2147483647 h 1632"/>
              <a:gd name="T6" fmla="*/ 2147483647 w 320"/>
              <a:gd name="T7" fmla="*/ 2147483647 h 1632"/>
              <a:gd name="T8" fmla="*/ 2147483647 w 320"/>
              <a:gd name="T9" fmla="*/ 2147483647 h 1632"/>
              <a:gd name="T10" fmla="*/ 2147483647 w 320"/>
              <a:gd name="T11" fmla="*/ 2147483647 h 1632"/>
              <a:gd name="T12" fmla="*/ 0 60000 65536"/>
              <a:gd name="T13" fmla="*/ 0 60000 65536"/>
              <a:gd name="T14" fmla="*/ 0 60000 65536"/>
              <a:gd name="T15" fmla="*/ 0 60000 65536"/>
              <a:gd name="T16" fmla="*/ 0 60000 65536"/>
              <a:gd name="T17" fmla="*/ 0 60000 65536"/>
              <a:gd name="T18" fmla="*/ 0 w 320"/>
              <a:gd name="T19" fmla="*/ 0 h 1632"/>
              <a:gd name="T20" fmla="*/ 320 w 320"/>
              <a:gd name="T21" fmla="*/ 1632 h 1632"/>
            </a:gdLst>
            <a:ahLst/>
            <a:cxnLst>
              <a:cxn ang="T12">
                <a:pos x="T0" y="T1"/>
              </a:cxn>
              <a:cxn ang="T13">
                <a:pos x="T2" y="T3"/>
              </a:cxn>
              <a:cxn ang="T14">
                <a:pos x="T4" y="T5"/>
              </a:cxn>
              <a:cxn ang="T15">
                <a:pos x="T6" y="T7"/>
              </a:cxn>
              <a:cxn ang="T16">
                <a:pos x="T8" y="T9"/>
              </a:cxn>
              <a:cxn ang="T17">
                <a:pos x="T10" y="T11"/>
              </a:cxn>
            </a:cxnLst>
            <a:rect l="T18" t="T19" r="T20" b="T21"/>
            <a:pathLst>
              <a:path w="320" h="1632">
                <a:moveTo>
                  <a:pt x="216" y="0"/>
                </a:moveTo>
                <a:cubicBezTo>
                  <a:pt x="268" y="108"/>
                  <a:pt x="320" y="216"/>
                  <a:pt x="312" y="336"/>
                </a:cubicBezTo>
                <a:cubicBezTo>
                  <a:pt x="304" y="456"/>
                  <a:pt x="192" y="576"/>
                  <a:pt x="168" y="720"/>
                </a:cubicBezTo>
                <a:cubicBezTo>
                  <a:pt x="144" y="864"/>
                  <a:pt x="192" y="1104"/>
                  <a:pt x="168" y="1200"/>
                </a:cubicBezTo>
                <a:cubicBezTo>
                  <a:pt x="144" y="1296"/>
                  <a:pt x="48" y="1224"/>
                  <a:pt x="24" y="1296"/>
                </a:cubicBezTo>
                <a:cubicBezTo>
                  <a:pt x="0" y="1368"/>
                  <a:pt x="12" y="1500"/>
                  <a:pt x="24" y="1632"/>
                </a:cubicBezTo>
              </a:path>
            </a:pathLst>
          </a:custGeom>
          <a:noFill/>
          <a:ln w="12700">
            <a:solidFill>
              <a:schemeClr val="tx1"/>
            </a:solidFill>
            <a:round/>
            <a:headEnd/>
            <a:tailEnd type="triangle" w="med" len="med"/>
          </a:ln>
        </p:spPr>
        <p:txBody>
          <a:bodyPr wrap="none" anchor="ctr"/>
          <a:lstStyle/>
          <a:p>
            <a:endParaRPr lang="en-US"/>
          </a:p>
        </p:txBody>
      </p:sp>
      <p:cxnSp>
        <p:nvCxnSpPr>
          <p:cNvPr id="89" name="AutoShape 57">
            <a:extLst>
              <a:ext uri="{FF2B5EF4-FFF2-40B4-BE49-F238E27FC236}">
                <a16:creationId xmlns:a16="http://schemas.microsoft.com/office/drawing/2014/main" id="{7E333DAB-C1DE-744A-87E7-26521D087FB8}"/>
              </a:ext>
            </a:extLst>
          </p:cNvPr>
          <p:cNvCxnSpPr>
            <a:cxnSpLocks noChangeShapeType="1"/>
            <a:stCxn id="64" idx="3"/>
            <a:endCxn id="90" idx="0"/>
          </p:cNvCxnSpPr>
          <p:nvPr/>
        </p:nvCxnSpPr>
        <p:spPr bwMode="auto">
          <a:xfrm>
            <a:off x="8965075" y="2430684"/>
            <a:ext cx="304800" cy="152400"/>
          </a:xfrm>
          <a:prstGeom prst="straightConnector1">
            <a:avLst/>
          </a:prstGeom>
          <a:noFill/>
          <a:ln w="9525">
            <a:solidFill>
              <a:schemeClr val="tx1"/>
            </a:solidFill>
            <a:round/>
            <a:headEnd/>
            <a:tailEnd type="triangle" w="med" len="med"/>
          </a:ln>
        </p:spPr>
      </p:cxnSp>
      <p:sp>
        <p:nvSpPr>
          <p:cNvPr id="90" name="AutoShape 58">
            <a:extLst>
              <a:ext uri="{FF2B5EF4-FFF2-40B4-BE49-F238E27FC236}">
                <a16:creationId xmlns:a16="http://schemas.microsoft.com/office/drawing/2014/main" id="{57D3E108-AB80-A647-AEB6-C977D35A799C}"/>
              </a:ext>
            </a:extLst>
          </p:cNvPr>
          <p:cNvSpPr>
            <a:spLocks noChangeArrowheads="1"/>
          </p:cNvSpPr>
          <p:nvPr/>
        </p:nvSpPr>
        <p:spPr bwMode="auto">
          <a:xfrm>
            <a:off x="9079375" y="2583084"/>
            <a:ext cx="381000" cy="304800"/>
          </a:xfrm>
          <a:prstGeom prst="triangle">
            <a:avLst>
              <a:gd name="adj" fmla="val 50000"/>
            </a:avLst>
          </a:prstGeom>
          <a:solidFill>
            <a:srgbClr val="CCCCCC"/>
          </a:solidFill>
          <a:ln w="9525">
            <a:solidFill>
              <a:schemeClr val="tx1"/>
            </a:solidFill>
            <a:miter lim="800000"/>
            <a:headEnd/>
            <a:tailEnd/>
          </a:ln>
        </p:spPr>
        <p:txBody>
          <a:bodyPr wrap="none" anchor="ctr"/>
          <a:lstStyle/>
          <a:p>
            <a:endParaRPr lang="en-US">
              <a:latin typeface="Calibri" pitchFamily="34" charset="0"/>
            </a:endParaRPr>
          </a:p>
        </p:txBody>
      </p:sp>
      <p:sp>
        <p:nvSpPr>
          <p:cNvPr id="91" name="Rectangle 59">
            <a:extLst>
              <a:ext uri="{FF2B5EF4-FFF2-40B4-BE49-F238E27FC236}">
                <a16:creationId xmlns:a16="http://schemas.microsoft.com/office/drawing/2014/main" id="{9E1D68E7-EB09-B24C-8212-A668D409F7E3}"/>
              </a:ext>
            </a:extLst>
          </p:cNvPr>
          <p:cNvSpPr>
            <a:spLocks noChangeArrowheads="1"/>
          </p:cNvSpPr>
          <p:nvPr/>
        </p:nvSpPr>
        <p:spPr bwMode="auto">
          <a:xfrm>
            <a:off x="8088775" y="2125884"/>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-1</a:t>
            </a:r>
          </a:p>
        </p:txBody>
      </p:sp>
      <p:sp>
        <p:nvSpPr>
          <p:cNvPr id="92" name="Rectangle 60">
            <a:extLst>
              <a:ext uri="{FF2B5EF4-FFF2-40B4-BE49-F238E27FC236}">
                <a16:creationId xmlns:a16="http://schemas.microsoft.com/office/drawing/2014/main" id="{3BC178E2-37CB-C445-AAA7-9411843CE3C5}"/>
              </a:ext>
            </a:extLst>
          </p:cNvPr>
          <p:cNvSpPr>
            <a:spLocks noChangeArrowheads="1"/>
          </p:cNvSpPr>
          <p:nvPr/>
        </p:nvSpPr>
        <p:spPr bwMode="auto">
          <a:xfrm>
            <a:off x="8774575" y="2125884"/>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-2</a:t>
            </a:r>
          </a:p>
        </p:txBody>
      </p:sp>
      <p:sp>
        <p:nvSpPr>
          <p:cNvPr id="93" name="Rectangle 61">
            <a:extLst>
              <a:ext uri="{FF2B5EF4-FFF2-40B4-BE49-F238E27FC236}">
                <a16:creationId xmlns:a16="http://schemas.microsoft.com/office/drawing/2014/main" id="{D08CDF9B-B0C9-4547-A3FE-DB6D9256A021}"/>
              </a:ext>
            </a:extLst>
          </p:cNvPr>
          <p:cNvSpPr>
            <a:spLocks noChangeArrowheads="1"/>
          </p:cNvSpPr>
          <p:nvPr/>
        </p:nvSpPr>
        <p:spPr bwMode="auto">
          <a:xfrm>
            <a:off x="9765175" y="2125884"/>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4</a:t>
            </a:r>
          </a:p>
        </p:txBody>
      </p:sp>
      <p:sp>
        <p:nvSpPr>
          <p:cNvPr id="94" name="Rectangle 62">
            <a:extLst>
              <a:ext uri="{FF2B5EF4-FFF2-40B4-BE49-F238E27FC236}">
                <a16:creationId xmlns:a16="http://schemas.microsoft.com/office/drawing/2014/main" id="{200CAC6A-3DF3-5447-8672-2C8CBF15976B}"/>
              </a:ext>
            </a:extLst>
          </p:cNvPr>
          <p:cNvSpPr>
            <a:spLocks noChangeArrowheads="1"/>
          </p:cNvSpPr>
          <p:nvPr/>
        </p:nvSpPr>
        <p:spPr bwMode="auto">
          <a:xfrm>
            <a:off x="10450975" y="2125884"/>
            <a:ext cx="457200" cy="304800"/>
          </a:xfrm>
          <a:prstGeom prst="rect">
            <a:avLst/>
          </a:prstGeom>
          <a:solidFill>
            <a:srgbClr val="0099FF"/>
          </a:solidFill>
          <a:ln w="12700">
            <a:solidFill>
              <a:schemeClr val="tx1"/>
            </a:solidFill>
            <a:miter lim="800000"/>
            <a:headEnd/>
            <a:tailEnd/>
          </a:ln>
        </p:spPr>
        <p:txBody>
          <a:bodyPr wrap="none" anchor="ctr"/>
          <a:lstStyle/>
          <a:p>
            <a:pPr algn="ctr"/>
            <a:r>
              <a:rPr lang="en-US">
                <a:latin typeface="Calibri" pitchFamily="34" charset="0"/>
              </a:rPr>
              <a:t>9</a:t>
            </a:r>
          </a:p>
        </p:txBody>
      </p:sp>
      <p:sp>
        <p:nvSpPr>
          <p:cNvPr id="95" name="AutoShape 65">
            <a:extLst>
              <a:ext uri="{FF2B5EF4-FFF2-40B4-BE49-F238E27FC236}">
                <a16:creationId xmlns:a16="http://schemas.microsoft.com/office/drawing/2014/main" id="{BCDA3E0E-962C-2445-B3A0-F166D8C60E18}"/>
              </a:ext>
            </a:extLst>
          </p:cNvPr>
          <p:cNvSpPr>
            <a:spLocks noChangeArrowheads="1"/>
          </p:cNvSpPr>
          <p:nvPr/>
        </p:nvSpPr>
        <p:spPr bwMode="auto">
          <a:xfrm>
            <a:off x="9307975" y="1211484"/>
            <a:ext cx="381000" cy="304800"/>
          </a:xfrm>
          <a:prstGeom prst="triangle">
            <a:avLst>
              <a:gd name="adj" fmla="val 50000"/>
            </a:avLst>
          </a:prstGeom>
          <a:solidFill>
            <a:srgbClr val="0099FF"/>
          </a:solidFill>
          <a:ln w="9525">
            <a:solidFill>
              <a:schemeClr val="tx1"/>
            </a:solidFill>
            <a:miter lim="800000"/>
            <a:headEnd/>
            <a:tailEnd/>
          </a:ln>
        </p:spPr>
        <p:txBody>
          <a:bodyPr wrap="none" tIns="182880" anchor="b" anchorCtr="0"/>
          <a:lstStyle/>
          <a:p>
            <a:pPr algn="ctr"/>
            <a:r>
              <a:rPr lang="en-US" dirty="0">
                <a:latin typeface="Calibri" pitchFamily="34" charset="0"/>
              </a:rPr>
              <a:t>4</a:t>
            </a:r>
          </a:p>
        </p:txBody>
      </p:sp>
      <p:sp>
        <p:nvSpPr>
          <p:cNvPr id="96" name="Text Box 67">
            <a:extLst>
              <a:ext uri="{FF2B5EF4-FFF2-40B4-BE49-F238E27FC236}">
                <a16:creationId xmlns:a16="http://schemas.microsoft.com/office/drawing/2014/main" id="{164B7B6E-D5B4-AB40-A79F-73D3D4C0F3F7}"/>
              </a:ext>
            </a:extLst>
          </p:cNvPr>
          <p:cNvSpPr txBox="1">
            <a:spLocks noChangeArrowheads="1"/>
          </p:cNvSpPr>
          <p:nvPr/>
        </p:nvSpPr>
        <p:spPr bwMode="auto">
          <a:xfrm>
            <a:off x="11235200" y="1606772"/>
            <a:ext cx="663575" cy="366712"/>
          </a:xfrm>
          <a:prstGeom prst="rect">
            <a:avLst/>
          </a:prstGeom>
          <a:noFill/>
          <a:ln w="12700">
            <a:noFill/>
            <a:miter lim="800000"/>
            <a:headEnd/>
            <a:tailEnd/>
          </a:ln>
        </p:spPr>
        <p:txBody>
          <a:bodyPr anchor="ctr">
            <a:spAutoFit/>
          </a:bodyPr>
          <a:lstStyle/>
          <a:p>
            <a:pPr algn="ctr">
              <a:spcBef>
                <a:spcPct val="50000"/>
              </a:spcBef>
            </a:pPr>
            <a:r>
              <a:rPr lang="en-US" b="1" dirty="0">
                <a:latin typeface="Calibri" pitchFamily="34" charset="0"/>
              </a:rPr>
              <a:t>min</a:t>
            </a:r>
          </a:p>
        </p:txBody>
      </p:sp>
      <p:sp>
        <p:nvSpPr>
          <p:cNvPr id="97" name="Text Box 68">
            <a:extLst>
              <a:ext uri="{FF2B5EF4-FFF2-40B4-BE49-F238E27FC236}">
                <a16:creationId xmlns:a16="http://schemas.microsoft.com/office/drawing/2014/main" id="{9F7B7F69-1B99-2F4B-B1F5-A9041D192C04}"/>
              </a:ext>
            </a:extLst>
          </p:cNvPr>
          <p:cNvSpPr txBox="1">
            <a:spLocks noChangeArrowheads="1"/>
          </p:cNvSpPr>
          <p:nvPr/>
        </p:nvSpPr>
        <p:spPr bwMode="auto">
          <a:xfrm>
            <a:off x="11235200" y="1149572"/>
            <a:ext cx="663575" cy="366712"/>
          </a:xfrm>
          <a:prstGeom prst="rect">
            <a:avLst/>
          </a:prstGeom>
          <a:noFill/>
          <a:ln w="12700">
            <a:noFill/>
            <a:miter lim="800000"/>
            <a:headEnd/>
            <a:tailEnd/>
          </a:ln>
        </p:spPr>
        <p:txBody>
          <a:bodyPr anchor="ctr">
            <a:spAutoFit/>
          </a:bodyPr>
          <a:lstStyle/>
          <a:p>
            <a:pPr algn="ctr">
              <a:spcBef>
                <a:spcPct val="50000"/>
              </a:spcBef>
            </a:pPr>
            <a:r>
              <a:rPr lang="en-US" b="1" dirty="0">
                <a:latin typeface="Calibri" pitchFamily="34" charset="0"/>
              </a:rPr>
              <a:t>max</a:t>
            </a:r>
          </a:p>
        </p:txBody>
      </p:sp>
      <p:sp>
        <p:nvSpPr>
          <p:cNvPr id="98" name="AutoShape 69">
            <a:extLst>
              <a:ext uri="{FF2B5EF4-FFF2-40B4-BE49-F238E27FC236}">
                <a16:creationId xmlns:a16="http://schemas.microsoft.com/office/drawing/2014/main" id="{686E4C23-6D17-1046-BBC5-96E86F01C786}"/>
              </a:ext>
            </a:extLst>
          </p:cNvPr>
          <p:cNvSpPr>
            <a:spLocks noChangeArrowheads="1"/>
          </p:cNvSpPr>
          <p:nvPr/>
        </p:nvSpPr>
        <p:spPr bwMode="auto">
          <a:xfrm rot="10800000">
            <a:off x="8469775" y="1668684"/>
            <a:ext cx="381000" cy="304800"/>
          </a:xfrm>
          <a:prstGeom prst="triangle">
            <a:avLst>
              <a:gd name="adj" fmla="val 50000"/>
            </a:avLst>
          </a:prstGeom>
          <a:solidFill>
            <a:srgbClr val="FF7575"/>
          </a:solidFill>
          <a:ln w="9525">
            <a:solidFill>
              <a:schemeClr val="tx1"/>
            </a:solidFill>
            <a:miter lim="800000"/>
            <a:headEnd/>
            <a:tailEnd/>
          </a:ln>
        </p:spPr>
        <p:txBody>
          <a:bodyPr rot="10800000" wrap="none" tIns="91440" anchor="ctr" anchorCtr="1"/>
          <a:lstStyle/>
          <a:p>
            <a:pPr algn="ctr"/>
            <a:r>
              <a:rPr lang="en-US" dirty="0">
                <a:latin typeface="Calibri" pitchFamily="34" charset="0"/>
              </a:rPr>
              <a:t>-2</a:t>
            </a:r>
          </a:p>
        </p:txBody>
      </p:sp>
      <p:sp>
        <p:nvSpPr>
          <p:cNvPr id="99" name="AutoShape 70">
            <a:extLst>
              <a:ext uri="{FF2B5EF4-FFF2-40B4-BE49-F238E27FC236}">
                <a16:creationId xmlns:a16="http://schemas.microsoft.com/office/drawing/2014/main" id="{C3EB2E40-019D-204F-AF8E-39CC5059FFB6}"/>
              </a:ext>
            </a:extLst>
          </p:cNvPr>
          <p:cNvSpPr>
            <a:spLocks noChangeArrowheads="1"/>
          </p:cNvSpPr>
          <p:nvPr/>
        </p:nvSpPr>
        <p:spPr bwMode="auto">
          <a:xfrm rot="10800000">
            <a:off x="10146175" y="1668684"/>
            <a:ext cx="381000" cy="304800"/>
          </a:xfrm>
          <a:prstGeom prst="triangle">
            <a:avLst>
              <a:gd name="adj" fmla="val 50000"/>
            </a:avLst>
          </a:prstGeom>
          <a:solidFill>
            <a:srgbClr val="FF7575"/>
          </a:solidFill>
          <a:ln w="9525">
            <a:solidFill>
              <a:schemeClr val="tx1"/>
            </a:solidFill>
            <a:miter lim="800000"/>
            <a:headEnd/>
            <a:tailEnd/>
          </a:ln>
        </p:spPr>
        <p:txBody>
          <a:bodyPr rot="10800000" wrap="none" tIns="91440" anchor="ctr" anchorCtr="1"/>
          <a:lstStyle/>
          <a:p>
            <a:pPr algn="ctr"/>
            <a:r>
              <a:rPr lang="en-US" dirty="0">
                <a:latin typeface="Calibri" pitchFamily="34" charset="0"/>
              </a:rPr>
              <a:t>4</a:t>
            </a:r>
          </a:p>
        </p:txBody>
      </p:sp>
      <p:cxnSp>
        <p:nvCxnSpPr>
          <p:cNvPr id="100" name="Straight Connector 99">
            <a:extLst>
              <a:ext uri="{FF2B5EF4-FFF2-40B4-BE49-F238E27FC236}">
                <a16:creationId xmlns:a16="http://schemas.microsoft.com/office/drawing/2014/main" id="{E9B8E48F-0526-DE4A-8CB2-7281F02A5590}"/>
              </a:ext>
            </a:extLst>
          </p:cNvPr>
          <p:cNvCxnSpPr>
            <a:cxnSpLocks/>
          </p:cNvCxnSpPr>
          <p:nvPr/>
        </p:nvCxnSpPr>
        <p:spPr>
          <a:xfrm>
            <a:off x="0" y="838200"/>
            <a:ext cx="12192000" cy="0"/>
          </a:xfrm>
          <a:prstGeom prst="line">
            <a:avLst/>
          </a:prstGeom>
          <a:ln w="476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0982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9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9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9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9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499"/>
                                          </p:stCondLst>
                                        </p:cTn>
                                        <p:tgtEl>
                                          <p:spTgt spid="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3">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3">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3">
                                            <p:txEl>
                                              <p:pRg st="11" end="1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3">
                                            <p:txEl>
                                              <p:pRg st="13" end="13"/>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autoUpdateAnimBg="0"/>
      <p:bldP spid="92" grpId="0" animBg="1" autoUpdateAnimBg="0"/>
      <p:bldP spid="93" grpId="0" animBg="1" autoUpdateAnimBg="0"/>
      <p:bldP spid="94" grpId="0" animBg="1" autoUpdateAnimBg="0"/>
      <p:bldP spid="95" grpId="0" animBg="1" autoUpdateAnimBg="0"/>
      <p:bldP spid="98" grpId="0" animBg="1"/>
      <p:bldP spid="9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EF59E41-0BAC-D94F-91E7-873DDB5D9239}"/>
              </a:ext>
            </a:extLst>
          </p:cNvPr>
          <p:cNvSpPr txBox="1">
            <a:spLocks noChangeArrowheads="1"/>
          </p:cNvSpPr>
          <p:nvPr/>
        </p:nvSpPr>
        <p:spPr>
          <a:xfrm>
            <a:off x="0" y="-19050"/>
            <a:ext cx="12192000" cy="8572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Calibri" panose="020F0502020204030204" pitchFamily="34" charset="0"/>
                <a:cs typeface="Calibri" panose="020F0502020204030204" pitchFamily="34" charset="0"/>
              </a:rPr>
              <a:t>Search Depth Matters</a:t>
            </a:r>
          </a:p>
        </p:txBody>
      </p:sp>
      <p:cxnSp>
        <p:nvCxnSpPr>
          <p:cNvPr id="5" name="Straight Connector 4">
            <a:extLst>
              <a:ext uri="{FF2B5EF4-FFF2-40B4-BE49-F238E27FC236}">
                <a16:creationId xmlns:a16="http://schemas.microsoft.com/office/drawing/2014/main" id="{18A2BA32-6139-854A-ABA0-139C6E9DA513}"/>
              </a:ext>
            </a:extLst>
          </p:cNvPr>
          <p:cNvCxnSpPr>
            <a:cxnSpLocks/>
          </p:cNvCxnSpPr>
          <p:nvPr/>
        </p:nvCxnSpPr>
        <p:spPr>
          <a:xfrm>
            <a:off x="0" y="838200"/>
            <a:ext cx="12192000"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8" name="Slide Number Placeholder 5">
            <a:extLst>
              <a:ext uri="{FF2B5EF4-FFF2-40B4-BE49-F238E27FC236}">
                <a16:creationId xmlns:a16="http://schemas.microsoft.com/office/drawing/2014/main" id="{DB6B82A3-4DB1-3640-B5AC-BF5442E980A4}"/>
              </a:ext>
            </a:extLst>
          </p:cNvPr>
          <p:cNvSpPr>
            <a:spLocks noGrp="1"/>
          </p:cNvSpPr>
          <p:nvPr>
            <p:ph type="sldNum" sz="quarter" idx="12"/>
          </p:nvPr>
        </p:nvSpPr>
        <p:spPr>
          <a:xfrm>
            <a:off x="11400311" y="6356350"/>
            <a:ext cx="625617" cy="365125"/>
          </a:xfrm>
        </p:spPr>
        <p:txBody>
          <a:bodyPr/>
          <a:lstStyle/>
          <a:p>
            <a:fld id="{2FBE9FE5-B1FE-D34A-9F6B-9382BD8E23AD}" type="slidenum">
              <a:rPr lang="en-US" smtClean="0"/>
              <a:t>22</a:t>
            </a:fld>
            <a:endParaRPr lang="en-US" dirty="0"/>
          </a:p>
        </p:txBody>
      </p:sp>
      <p:sp>
        <p:nvSpPr>
          <p:cNvPr id="9" name="Content Placeholder 2">
            <a:extLst>
              <a:ext uri="{FF2B5EF4-FFF2-40B4-BE49-F238E27FC236}">
                <a16:creationId xmlns:a16="http://schemas.microsoft.com/office/drawing/2014/main" id="{00EF2F0C-6CAE-654E-81E7-9C5A6D8C76AA}"/>
              </a:ext>
            </a:extLst>
          </p:cNvPr>
          <p:cNvSpPr txBox="1">
            <a:spLocks/>
          </p:cNvSpPr>
          <p:nvPr/>
        </p:nvSpPr>
        <p:spPr>
          <a:xfrm>
            <a:off x="9899115" y="6538912"/>
            <a:ext cx="1814004" cy="2473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200" dirty="0">
                <a:latin typeface="Calibri" panose="020F0502020204030204" pitchFamily="34" charset="0"/>
                <a:cs typeface="Calibri" panose="020F0502020204030204" pitchFamily="34" charset="0"/>
              </a:rPr>
              <a:t>Figure from Berkley AI</a:t>
            </a:r>
          </a:p>
        </p:txBody>
      </p:sp>
      <p:pic>
        <p:nvPicPr>
          <p:cNvPr id="14" name="Picture 3">
            <a:extLst>
              <a:ext uri="{FF2B5EF4-FFF2-40B4-BE49-F238E27FC236}">
                <a16:creationId xmlns:a16="http://schemas.microsoft.com/office/drawing/2014/main" id="{7ECDFCAF-E5F9-4E41-8B7C-9EF864D2BC2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67500" y="1404536"/>
            <a:ext cx="4610100" cy="2267569"/>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3">
            <a:extLst>
              <a:ext uri="{FF2B5EF4-FFF2-40B4-BE49-F238E27FC236}">
                <a16:creationId xmlns:a16="http://schemas.microsoft.com/office/drawing/2014/main" id="{FEC4E842-6ACB-9C40-8B40-72CD4BB5E6F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77000" y="3886200"/>
            <a:ext cx="4686300" cy="2158790"/>
          </a:xfrm>
          <a:prstGeom prst="rect">
            <a:avLst/>
          </a:prstGeom>
          <a:noFill/>
          <a:extLst>
            <a:ext uri="{909E8E84-426E-40dd-AFC4-6F175D3DCCD1}">
              <a14:hiddenFill xmlns="" xmlns:a14="http://schemas.microsoft.com/office/drawing/2010/main">
                <a:solidFill>
                  <a:srgbClr val="FFFFFF"/>
                </a:solidFill>
              </a14:hiddenFill>
            </a:ext>
          </a:extLst>
        </p:spPr>
      </p:pic>
      <p:sp>
        <p:nvSpPr>
          <p:cNvPr id="16" name="Content Placeholder 2">
            <a:extLst>
              <a:ext uri="{FF2B5EF4-FFF2-40B4-BE49-F238E27FC236}">
                <a16:creationId xmlns:a16="http://schemas.microsoft.com/office/drawing/2014/main" id="{234348A1-1DF5-634E-BC68-EDA52F5D0399}"/>
              </a:ext>
            </a:extLst>
          </p:cNvPr>
          <p:cNvSpPr>
            <a:spLocks noGrp="1"/>
          </p:cNvSpPr>
          <p:nvPr>
            <p:ph idx="1"/>
          </p:nvPr>
        </p:nvSpPr>
        <p:spPr>
          <a:xfrm>
            <a:off x="406400" y="1397001"/>
            <a:ext cx="5461000" cy="4729164"/>
          </a:xfrm>
        </p:spPr>
        <p:txBody>
          <a:bodyPr/>
          <a:lstStyle/>
          <a:p>
            <a:r>
              <a:rPr lang="en-US" sz="2800" dirty="0"/>
              <a:t>Evaluation functions are always imperfect</a:t>
            </a:r>
          </a:p>
          <a:p>
            <a:r>
              <a:rPr lang="en-US" sz="2800" dirty="0"/>
              <a:t>The deeper in the tree the evaluation function is buried, the less the quality of the evaluation function matters</a:t>
            </a:r>
          </a:p>
          <a:p>
            <a:r>
              <a:rPr lang="en-US" sz="2800" dirty="0"/>
              <a:t>An important example of the tradeoff between complexity of features and complexity of computation</a:t>
            </a:r>
          </a:p>
        </p:txBody>
      </p:sp>
    </p:spTree>
    <p:extLst>
      <p:ext uri="{BB962C8B-B14F-4D97-AF65-F5344CB8AC3E}">
        <p14:creationId xmlns:p14="http://schemas.microsoft.com/office/powerpoint/2010/main" val="10888061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EF59E41-0BAC-D94F-91E7-873DDB5D9239}"/>
              </a:ext>
            </a:extLst>
          </p:cNvPr>
          <p:cNvSpPr txBox="1">
            <a:spLocks noChangeArrowheads="1"/>
          </p:cNvSpPr>
          <p:nvPr/>
        </p:nvSpPr>
        <p:spPr>
          <a:xfrm>
            <a:off x="0" y="-19050"/>
            <a:ext cx="12192000" cy="8572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Calibri" panose="020F0502020204030204" pitchFamily="34" charset="0"/>
                <a:cs typeface="Calibri" panose="020F0502020204030204" pitchFamily="34" charset="0"/>
              </a:rPr>
              <a:t>Demo Limited Depth (2)</a:t>
            </a:r>
          </a:p>
        </p:txBody>
      </p:sp>
      <p:cxnSp>
        <p:nvCxnSpPr>
          <p:cNvPr id="5" name="Straight Connector 4">
            <a:extLst>
              <a:ext uri="{FF2B5EF4-FFF2-40B4-BE49-F238E27FC236}">
                <a16:creationId xmlns:a16="http://schemas.microsoft.com/office/drawing/2014/main" id="{18A2BA32-6139-854A-ABA0-139C6E9DA513}"/>
              </a:ext>
            </a:extLst>
          </p:cNvPr>
          <p:cNvCxnSpPr>
            <a:cxnSpLocks/>
          </p:cNvCxnSpPr>
          <p:nvPr/>
        </p:nvCxnSpPr>
        <p:spPr>
          <a:xfrm>
            <a:off x="0" y="838200"/>
            <a:ext cx="12192000"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8" name="Slide Number Placeholder 5">
            <a:extLst>
              <a:ext uri="{FF2B5EF4-FFF2-40B4-BE49-F238E27FC236}">
                <a16:creationId xmlns:a16="http://schemas.microsoft.com/office/drawing/2014/main" id="{DB6B82A3-4DB1-3640-B5AC-BF5442E980A4}"/>
              </a:ext>
            </a:extLst>
          </p:cNvPr>
          <p:cNvSpPr>
            <a:spLocks noGrp="1"/>
          </p:cNvSpPr>
          <p:nvPr>
            <p:ph type="sldNum" sz="quarter" idx="12"/>
          </p:nvPr>
        </p:nvSpPr>
        <p:spPr>
          <a:xfrm>
            <a:off x="11400311" y="6356350"/>
            <a:ext cx="625617" cy="365125"/>
          </a:xfrm>
        </p:spPr>
        <p:txBody>
          <a:bodyPr/>
          <a:lstStyle/>
          <a:p>
            <a:fld id="{2FBE9FE5-B1FE-D34A-9F6B-9382BD8E23AD}" type="slidenum">
              <a:rPr lang="en-US" smtClean="0"/>
              <a:t>23</a:t>
            </a:fld>
            <a:endParaRPr lang="en-US" dirty="0"/>
          </a:p>
        </p:txBody>
      </p:sp>
      <p:sp>
        <p:nvSpPr>
          <p:cNvPr id="9" name="Content Placeholder 2">
            <a:extLst>
              <a:ext uri="{FF2B5EF4-FFF2-40B4-BE49-F238E27FC236}">
                <a16:creationId xmlns:a16="http://schemas.microsoft.com/office/drawing/2014/main" id="{00EF2F0C-6CAE-654E-81E7-9C5A6D8C76AA}"/>
              </a:ext>
            </a:extLst>
          </p:cNvPr>
          <p:cNvSpPr txBox="1">
            <a:spLocks/>
          </p:cNvSpPr>
          <p:nvPr/>
        </p:nvSpPr>
        <p:spPr>
          <a:xfrm>
            <a:off x="9899115" y="6538912"/>
            <a:ext cx="1814004" cy="2473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200" dirty="0">
                <a:latin typeface="Calibri" panose="020F0502020204030204" pitchFamily="34" charset="0"/>
                <a:cs typeface="Calibri" panose="020F0502020204030204" pitchFamily="34" charset="0"/>
              </a:rPr>
              <a:t>Figure from Berkley AI</a:t>
            </a:r>
          </a:p>
        </p:txBody>
      </p:sp>
      <p:pic>
        <p:nvPicPr>
          <p:cNvPr id="6" name="DepthLimited-depth2.mp4" descr="DepthLimited-depth2.mp4">
            <a:hlinkClick r:id="" action="ppaction://media"/>
            <a:extLst>
              <a:ext uri="{FF2B5EF4-FFF2-40B4-BE49-F238E27FC236}">
                <a16:creationId xmlns:a16="http://schemas.microsoft.com/office/drawing/2014/main" id="{F1486A3F-C9FD-2F45-B721-755D73A6765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06932" y="1140106"/>
            <a:ext cx="7324459" cy="4577787"/>
          </a:xfrm>
          <a:prstGeom prst="rect">
            <a:avLst/>
          </a:prstGeom>
        </p:spPr>
      </p:pic>
    </p:spTree>
    <p:extLst>
      <p:ext uri="{BB962C8B-B14F-4D97-AF65-F5344CB8AC3E}">
        <p14:creationId xmlns:p14="http://schemas.microsoft.com/office/powerpoint/2010/main" val="200190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0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EF59E41-0BAC-D94F-91E7-873DDB5D9239}"/>
              </a:ext>
            </a:extLst>
          </p:cNvPr>
          <p:cNvSpPr txBox="1">
            <a:spLocks noChangeArrowheads="1"/>
          </p:cNvSpPr>
          <p:nvPr/>
        </p:nvSpPr>
        <p:spPr>
          <a:xfrm>
            <a:off x="0" y="-19050"/>
            <a:ext cx="12192000" cy="8572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latin typeface="Calibri" panose="020F0502020204030204" pitchFamily="34" charset="0"/>
                <a:cs typeface="Calibri" panose="020F0502020204030204" pitchFamily="34" charset="0"/>
              </a:rPr>
              <a:t>Demo – Depth Limited (10)</a:t>
            </a:r>
            <a:endParaRPr lang="en-US" sz="3600" dirty="0">
              <a:latin typeface="Calibri" panose="020F0502020204030204" pitchFamily="34" charset="0"/>
              <a:cs typeface="Calibri" panose="020F0502020204030204" pitchFamily="34" charset="0"/>
            </a:endParaRPr>
          </a:p>
        </p:txBody>
      </p:sp>
      <p:cxnSp>
        <p:nvCxnSpPr>
          <p:cNvPr id="5" name="Straight Connector 4">
            <a:extLst>
              <a:ext uri="{FF2B5EF4-FFF2-40B4-BE49-F238E27FC236}">
                <a16:creationId xmlns:a16="http://schemas.microsoft.com/office/drawing/2014/main" id="{18A2BA32-6139-854A-ABA0-139C6E9DA513}"/>
              </a:ext>
            </a:extLst>
          </p:cNvPr>
          <p:cNvCxnSpPr>
            <a:cxnSpLocks/>
          </p:cNvCxnSpPr>
          <p:nvPr/>
        </p:nvCxnSpPr>
        <p:spPr>
          <a:xfrm>
            <a:off x="0" y="838200"/>
            <a:ext cx="12192000"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8" name="Slide Number Placeholder 5">
            <a:extLst>
              <a:ext uri="{FF2B5EF4-FFF2-40B4-BE49-F238E27FC236}">
                <a16:creationId xmlns:a16="http://schemas.microsoft.com/office/drawing/2014/main" id="{DB6B82A3-4DB1-3640-B5AC-BF5442E980A4}"/>
              </a:ext>
            </a:extLst>
          </p:cNvPr>
          <p:cNvSpPr>
            <a:spLocks noGrp="1"/>
          </p:cNvSpPr>
          <p:nvPr>
            <p:ph type="sldNum" sz="quarter" idx="12"/>
          </p:nvPr>
        </p:nvSpPr>
        <p:spPr>
          <a:xfrm>
            <a:off x="11400311" y="6356350"/>
            <a:ext cx="625617" cy="365125"/>
          </a:xfrm>
        </p:spPr>
        <p:txBody>
          <a:bodyPr/>
          <a:lstStyle/>
          <a:p>
            <a:fld id="{2FBE9FE5-B1FE-D34A-9F6B-9382BD8E23AD}" type="slidenum">
              <a:rPr lang="en-US" smtClean="0"/>
              <a:t>24</a:t>
            </a:fld>
            <a:endParaRPr lang="en-US" dirty="0"/>
          </a:p>
        </p:txBody>
      </p:sp>
      <p:sp>
        <p:nvSpPr>
          <p:cNvPr id="9" name="Content Placeholder 2">
            <a:extLst>
              <a:ext uri="{FF2B5EF4-FFF2-40B4-BE49-F238E27FC236}">
                <a16:creationId xmlns:a16="http://schemas.microsoft.com/office/drawing/2014/main" id="{00EF2F0C-6CAE-654E-81E7-9C5A6D8C76AA}"/>
              </a:ext>
            </a:extLst>
          </p:cNvPr>
          <p:cNvSpPr txBox="1">
            <a:spLocks/>
          </p:cNvSpPr>
          <p:nvPr/>
        </p:nvSpPr>
        <p:spPr>
          <a:xfrm>
            <a:off x="9899115" y="6538912"/>
            <a:ext cx="1814004" cy="2473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200" dirty="0">
                <a:latin typeface="Calibri" panose="020F0502020204030204" pitchFamily="34" charset="0"/>
                <a:cs typeface="Calibri" panose="020F0502020204030204" pitchFamily="34" charset="0"/>
              </a:rPr>
              <a:t>Figure from Berkley AI</a:t>
            </a:r>
          </a:p>
        </p:txBody>
      </p:sp>
      <p:pic>
        <p:nvPicPr>
          <p:cNvPr id="6" name="DepthLimited-depth10.mp4" descr="DepthLimited-depth10.mp4">
            <a:hlinkClick r:id="" action="ppaction://media"/>
            <a:extLst>
              <a:ext uri="{FF2B5EF4-FFF2-40B4-BE49-F238E27FC236}">
                <a16:creationId xmlns:a16="http://schemas.microsoft.com/office/drawing/2014/main" id="{9B78FE5A-E0DF-904B-9489-1DCC6C138FE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511706" y="1214819"/>
            <a:ext cx="7623858" cy="4764911"/>
          </a:xfrm>
          <a:prstGeom prst="rect">
            <a:avLst/>
          </a:prstGeom>
        </p:spPr>
      </p:pic>
    </p:spTree>
    <p:extLst>
      <p:ext uri="{BB962C8B-B14F-4D97-AF65-F5344CB8AC3E}">
        <p14:creationId xmlns:p14="http://schemas.microsoft.com/office/powerpoint/2010/main" val="935187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54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EF59E41-0BAC-D94F-91E7-873DDB5D9239}"/>
              </a:ext>
            </a:extLst>
          </p:cNvPr>
          <p:cNvSpPr txBox="1">
            <a:spLocks noChangeArrowheads="1"/>
          </p:cNvSpPr>
          <p:nvPr/>
        </p:nvSpPr>
        <p:spPr>
          <a:xfrm>
            <a:off x="0" y="-19050"/>
            <a:ext cx="12192000" cy="8572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Calibri" panose="020F0502020204030204" pitchFamily="34" charset="0"/>
                <a:cs typeface="Calibri" panose="020F0502020204030204" pitchFamily="34" charset="0"/>
              </a:rPr>
              <a:t>Evaluation Functions</a:t>
            </a:r>
          </a:p>
        </p:txBody>
      </p:sp>
      <p:cxnSp>
        <p:nvCxnSpPr>
          <p:cNvPr id="5" name="Straight Connector 4">
            <a:extLst>
              <a:ext uri="{FF2B5EF4-FFF2-40B4-BE49-F238E27FC236}">
                <a16:creationId xmlns:a16="http://schemas.microsoft.com/office/drawing/2014/main" id="{18A2BA32-6139-854A-ABA0-139C6E9DA513}"/>
              </a:ext>
            </a:extLst>
          </p:cNvPr>
          <p:cNvCxnSpPr>
            <a:cxnSpLocks/>
          </p:cNvCxnSpPr>
          <p:nvPr/>
        </p:nvCxnSpPr>
        <p:spPr>
          <a:xfrm>
            <a:off x="0" y="838200"/>
            <a:ext cx="12192000"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8" name="Slide Number Placeholder 5">
            <a:extLst>
              <a:ext uri="{FF2B5EF4-FFF2-40B4-BE49-F238E27FC236}">
                <a16:creationId xmlns:a16="http://schemas.microsoft.com/office/drawing/2014/main" id="{DB6B82A3-4DB1-3640-B5AC-BF5442E980A4}"/>
              </a:ext>
            </a:extLst>
          </p:cNvPr>
          <p:cNvSpPr>
            <a:spLocks noGrp="1"/>
          </p:cNvSpPr>
          <p:nvPr>
            <p:ph type="sldNum" sz="quarter" idx="12"/>
          </p:nvPr>
        </p:nvSpPr>
        <p:spPr>
          <a:xfrm>
            <a:off x="11400311" y="6356350"/>
            <a:ext cx="625617" cy="365125"/>
          </a:xfrm>
        </p:spPr>
        <p:txBody>
          <a:bodyPr/>
          <a:lstStyle/>
          <a:p>
            <a:fld id="{2FBE9FE5-B1FE-D34A-9F6B-9382BD8E23AD}" type="slidenum">
              <a:rPr lang="en-US" smtClean="0"/>
              <a:t>25</a:t>
            </a:fld>
            <a:endParaRPr lang="en-US" dirty="0"/>
          </a:p>
        </p:txBody>
      </p:sp>
      <p:sp>
        <p:nvSpPr>
          <p:cNvPr id="9" name="Content Placeholder 2">
            <a:extLst>
              <a:ext uri="{FF2B5EF4-FFF2-40B4-BE49-F238E27FC236}">
                <a16:creationId xmlns:a16="http://schemas.microsoft.com/office/drawing/2014/main" id="{00EF2F0C-6CAE-654E-81E7-9C5A6D8C76AA}"/>
              </a:ext>
            </a:extLst>
          </p:cNvPr>
          <p:cNvSpPr txBox="1">
            <a:spLocks/>
          </p:cNvSpPr>
          <p:nvPr/>
        </p:nvSpPr>
        <p:spPr>
          <a:xfrm>
            <a:off x="9899115" y="6538912"/>
            <a:ext cx="1814004" cy="2473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200" dirty="0">
                <a:latin typeface="Calibri" panose="020F0502020204030204" pitchFamily="34" charset="0"/>
                <a:cs typeface="Calibri" panose="020F0502020204030204" pitchFamily="34" charset="0"/>
              </a:rPr>
              <a:t>Figure from Berkley AI</a:t>
            </a:r>
          </a:p>
        </p:txBody>
      </p:sp>
      <p:sp>
        <p:nvSpPr>
          <p:cNvPr id="21" name="Rectangle 3">
            <a:extLst>
              <a:ext uri="{FF2B5EF4-FFF2-40B4-BE49-F238E27FC236}">
                <a16:creationId xmlns:a16="http://schemas.microsoft.com/office/drawing/2014/main" id="{79742E52-158D-2446-9EF8-C865F3290AE3}"/>
              </a:ext>
            </a:extLst>
          </p:cNvPr>
          <p:cNvSpPr>
            <a:spLocks noGrp="1" noChangeArrowheads="1"/>
          </p:cNvSpPr>
          <p:nvPr>
            <p:ph idx="1"/>
          </p:nvPr>
        </p:nvSpPr>
        <p:spPr>
          <a:xfrm>
            <a:off x="438413" y="939739"/>
            <a:ext cx="11506200" cy="4953000"/>
          </a:xfrm>
        </p:spPr>
        <p:txBody>
          <a:bodyPr>
            <a:normAutofit fontScale="92500" lnSpcReduction="20000"/>
          </a:bodyPr>
          <a:lstStyle/>
          <a:p>
            <a:pPr eaLnBrk="1" hangingPunct="1">
              <a:lnSpc>
                <a:spcPct val="80000"/>
              </a:lnSpc>
            </a:pPr>
            <a:r>
              <a:rPr lang="en-US" sz="2400" dirty="0"/>
              <a:t>Evaluation functions score non-terminals in depth-limited search</a:t>
            </a:r>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r>
              <a:rPr lang="en-US" sz="2400" dirty="0"/>
              <a:t>Ideal function: returns the actual minimax value of the position</a:t>
            </a:r>
          </a:p>
          <a:p>
            <a:pPr eaLnBrk="1" hangingPunct="1">
              <a:lnSpc>
                <a:spcPct val="80000"/>
              </a:lnSpc>
            </a:pPr>
            <a:r>
              <a:rPr lang="en-US" sz="2400" dirty="0"/>
              <a:t>In practice: typically weighted linear sum of features:</a:t>
            </a:r>
          </a:p>
          <a:p>
            <a:pPr eaLnBrk="1" hangingPunct="1">
              <a:lnSpc>
                <a:spcPct val="80000"/>
              </a:lnSpc>
            </a:pPr>
            <a:endParaRPr lang="en-US" sz="2400" dirty="0"/>
          </a:p>
          <a:p>
            <a:pPr eaLnBrk="1" hangingPunct="1">
              <a:lnSpc>
                <a:spcPct val="80000"/>
              </a:lnSpc>
            </a:pPr>
            <a:endParaRPr lang="en-US" sz="2400" dirty="0"/>
          </a:p>
          <a:p>
            <a:pPr eaLnBrk="1" hangingPunct="1">
              <a:lnSpc>
                <a:spcPct val="80000"/>
              </a:lnSpc>
            </a:pPr>
            <a:r>
              <a:rPr lang="en-US" sz="2400" dirty="0"/>
              <a:t>e.g.  </a:t>
            </a:r>
            <a:r>
              <a:rPr lang="en-US" sz="2400" i="1" dirty="0">
                <a:solidFill>
                  <a:srgbClr val="CC0000"/>
                </a:solidFill>
                <a:latin typeface="Times New Roman" pitchFamily="18" charset="0"/>
                <a:cs typeface="Times New Roman" pitchFamily="18" charset="0"/>
              </a:rPr>
              <a:t>f</a:t>
            </a:r>
            <a:r>
              <a:rPr lang="en-US" sz="2400" baseline="-25000" dirty="0">
                <a:solidFill>
                  <a:srgbClr val="CC0000"/>
                </a:solidFill>
              </a:rPr>
              <a:t>1</a:t>
            </a:r>
            <a:r>
              <a:rPr lang="en-US" sz="2400" dirty="0">
                <a:solidFill>
                  <a:srgbClr val="CC0000"/>
                </a:solidFill>
              </a:rPr>
              <a:t>(</a:t>
            </a:r>
            <a:r>
              <a:rPr lang="en-US" sz="2400" i="1" dirty="0">
                <a:solidFill>
                  <a:srgbClr val="CC0000"/>
                </a:solidFill>
                <a:latin typeface="Times New Roman" pitchFamily="18" charset="0"/>
                <a:cs typeface="Times New Roman" pitchFamily="18" charset="0"/>
              </a:rPr>
              <a:t>s</a:t>
            </a:r>
            <a:r>
              <a:rPr lang="en-US" sz="2400" dirty="0">
                <a:solidFill>
                  <a:srgbClr val="CC0000"/>
                </a:solidFill>
              </a:rPr>
              <a:t>) = (num white queens – num black queens)</a:t>
            </a:r>
            <a:r>
              <a:rPr lang="en-US" sz="2400" dirty="0"/>
              <a:t>, etc.</a:t>
            </a:r>
          </a:p>
        </p:txBody>
      </p:sp>
      <p:pic>
        <p:nvPicPr>
          <p:cNvPr id="22" name="Picture 22">
            <a:extLst>
              <a:ext uri="{FF2B5EF4-FFF2-40B4-BE49-F238E27FC236}">
                <a16:creationId xmlns:a16="http://schemas.microsoft.com/office/drawing/2014/main" id="{84C64B8D-8F7F-974D-B91F-4C833E20844E}"/>
              </a:ext>
            </a:extLst>
          </p:cNvPr>
          <p:cNvPicPr>
            <a:picLocks noChangeAspect="1" noChangeArrowheads="1"/>
          </p:cNvPicPr>
          <p:nvPr/>
        </p:nvPicPr>
        <p:blipFill>
          <a:blip r:embed="rId4" cstate="print"/>
          <a:srcRect/>
          <a:stretch>
            <a:fillRect/>
          </a:stretch>
        </p:blipFill>
        <p:spPr bwMode="auto">
          <a:xfrm>
            <a:off x="1048013" y="1473139"/>
            <a:ext cx="2184400" cy="2449513"/>
          </a:xfrm>
          <a:prstGeom prst="rect">
            <a:avLst/>
          </a:prstGeom>
          <a:noFill/>
          <a:ln w="9525">
            <a:noFill/>
            <a:miter lim="800000"/>
            <a:headEnd/>
            <a:tailEnd/>
          </a:ln>
        </p:spPr>
      </p:pic>
      <p:pic>
        <p:nvPicPr>
          <p:cNvPr id="23" name="Picture 23">
            <a:extLst>
              <a:ext uri="{FF2B5EF4-FFF2-40B4-BE49-F238E27FC236}">
                <a16:creationId xmlns:a16="http://schemas.microsoft.com/office/drawing/2014/main" id="{B2D99AA6-B86A-654F-B9B4-085206C98B27}"/>
              </a:ext>
            </a:extLst>
          </p:cNvPr>
          <p:cNvPicPr>
            <a:picLocks noChangeAspect="1" noChangeArrowheads="1"/>
          </p:cNvPicPr>
          <p:nvPr/>
        </p:nvPicPr>
        <p:blipFill>
          <a:blip r:embed="rId5" cstate="print"/>
          <a:srcRect/>
          <a:stretch>
            <a:fillRect/>
          </a:stretch>
        </p:blipFill>
        <p:spPr bwMode="auto">
          <a:xfrm>
            <a:off x="6639188" y="1473139"/>
            <a:ext cx="2257425" cy="2460625"/>
          </a:xfrm>
          <a:prstGeom prst="rect">
            <a:avLst/>
          </a:prstGeom>
          <a:noFill/>
          <a:ln w="9525">
            <a:noFill/>
            <a:miter lim="800000"/>
            <a:headEnd/>
            <a:tailEnd/>
          </a:ln>
        </p:spPr>
      </p:pic>
      <p:pic>
        <p:nvPicPr>
          <p:cNvPr id="24" name="Picture 26" descr="txp_fig">
            <a:extLst>
              <a:ext uri="{FF2B5EF4-FFF2-40B4-BE49-F238E27FC236}">
                <a16:creationId xmlns:a16="http://schemas.microsoft.com/office/drawing/2014/main" id="{90534A0D-7B30-7F47-A9DB-0608E5BD4F99}"/>
              </a:ext>
            </a:extLst>
          </p:cNvPr>
          <p:cNvPicPr>
            <a:picLocks noChangeAspect="1" noChangeArrowheads="1"/>
          </p:cNvPicPr>
          <p:nvPr>
            <p:custDataLst>
              <p:tags r:id="rId1"/>
            </p:custDataLst>
          </p:nvPr>
        </p:nvPicPr>
        <p:blipFill>
          <a:blip r:embed="rId6" cstate="print"/>
          <a:srcRect/>
          <a:stretch>
            <a:fillRect/>
          </a:stretch>
        </p:blipFill>
        <p:spPr bwMode="auto">
          <a:xfrm>
            <a:off x="1292488" y="4997390"/>
            <a:ext cx="7416800" cy="334963"/>
          </a:xfrm>
          <a:prstGeom prst="rect">
            <a:avLst/>
          </a:prstGeom>
          <a:noFill/>
          <a:ln w="9525">
            <a:noFill/>
            <a:miter lim="800000"/>
            <a:headEnd/>
            <a:tailEnd/>
          </a:ln>
        </p:spPr>
      </p:pic>
      <p:sp>
        <p:nvSpPr>
          <p:cNvPr id="25" name="AutoShape 27">
            <a:extLst>
              <a:ext uri="{FF2B5EF4-FFF2-40B4-BE49-F238E27FC236}">
                <a16:creationId xmlns:a16="http://schemas.microsoft.com/office/drawing/2014/main" id="{4E8333C4-0AD0-4F45-A164-7AE2A1991BBF}"/>
              </a:ext>
            </a:extLst>
          </p:cNvPr>
          <p:cNvSpPr>
            <a:spLocks noChangeArrowheads="1"/>
          </p:cNvSpPr>
          <p:nvPr/>
        </p:nvSpPr>
        <p:spPr bwMode="auto">
          <a:xfrm>
            <a:off x="4729426" y="1993839"/>
            <a:ext cx="166687"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26" name="AutoShape 28">
            <a:extLst>
              <a:ext uri="{FF2B5EF4-FFF2-40B4-BE49-F238E27FC236}">
                <a16:creationId xmlns:a16="http://schemas.microsoft.com/office/drawing/2014/main" id="{F00DA0BE-CBC8-3A4C-9090-8D61499033FA}"/>
              </a:ext>
            </a:extLst>
          </p:cNvPr>
          <p:cNvSpPr>
            <a:spLocks noChangeArrowheads="1"/>
          </p:cNvSpPr>
          <p:nvPr/>
        </p:nvSpPr>
        <p:spPr bwMode="auto">
          <a:xfrm rot="10800000">
            <a:off x="4142051" y="2387539"/>
            <a:ext cx="168275" cy="168275"/>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27" name="AutoShape 29">
            <a:extLst>
              <a:ext uri="{FF2B5EF4-FFF2-40B4-BE49-F238E27FC236}">
                <a16:creationId xmlns:a16="http://schemas.microsoft.com/office/drawing/2014/main" id="{6772F0D7-DB56-CD43-BB08-D50DBF9BDBE5}"/>
              </a:ext>
            </a:extLst>
          </p:cNvPr>
          <p:cNvSpPr>
            <a:spLocks noChangeArrowheads="1"/>
          </p:cNvSpPr>
          <p:nvPr/>
        </p:nvSpPr>
        <p:spPr bwMode="auto">
          <a:xfrm rot="10800000">
            <a:off x="5231076" y="2387539"/>
            <a:ext cx="168275" cy="168275"/>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28" name="AutoShape 30">
            <a:extLst>
              <a:ext uri="{FF2B5EF4-FFF2-40B4-BE49-F238E27FC236}">
                <a16:creationId xmlns:a16="http://schemas.microsoft.com/office/drawing/2014/main" id="{0A68FB1E-6C53-FD4F-ACFD-E391D43042FA}"/>
              </a:ext>
            </a:extLst>
          </p:cNvPr>
          <p:cNvSpPr>
            <a:spLocks noChangeArrowheads="1"/>
          </p:cNvSpPr>
          <p:nvPr/>
        </p:nvSpPr>
        <p:spPr bwMode="auto">
          <a:xfrm>
            <a:off x="3851538" y="2676464"/>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29" name="AutoShape 31">
            <a:extLst>
              <a:ext uri="{FF2B5EF4-FFF2-40B4-BE49-F238E27FC236}">
                <a16:creationId xmlns:a16="http://schemas.microsoft.com/office/drawing/2014/main" id="{4DE8D963-72B2-194E-8FF8-E2E8F41EEE59}"/>
              </a:ext>
            </a:extLst>
          </p:cNvPr>
          <p:cNvSpPr>
            <a:spLocks noChangeArrowheads="1"/>
          </p:cNvSpPr>
          <p:nvPr/>
        </p:nvSpPr>
        <p:spPr bwMode="auto">
          <a:xfrm>
            <a:off x="4461138" y="2676464"/>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30" name="AutoShape 32">
            <a:extLst>
              <a:ext uri="{FF2B5EF4-FFF2-40B4-BE49-F238E27FC236}">
                <a16:creationId xmlns:a16="http://schemas.microsoft.com/office/drawing/2014/main" id="{6A06B250-6630-DD43-B933-848F1C892C84}"/>
              </a:ext>
            </a:extLst>
          </p:cNvPr>
          <p:cNvSpPr>
            <a:spLocks noChangeArrowheads="1"/>
          </p:cNvSpPr>
          <p:nvPr/>
        </p:nvSpPr>
        <p:spPr bwMode="auto">
          <a:xfrm>
            <a:off x="4918338" y="2676464"/>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31" name="AutoShape 33">
            <a:extLst>
              <a:ext uri="{FF2B5EF4-FFF2-40B4-BE49-F238E27FC236}">
                <a16:creationId xmlns:a16="http://schemas.microsoft.com/office/drawing/2014/main" id="{2E4D5577-FB6F-C64A-8DF0-44E11C34B57A}"/>
              </a:ext>
            </a:extLst>
          </p:cNvPr>
          <p:cNvSpPr>
            <a:spLocks noChangeArrowheads="1"/>
          </p:cNvSpPr>
          <p:nvPr/>
        </p:nvSpPr>
        <p:spPr bwMode="auto">
          <a:xfrm>
            <a:off x="5567626" y="2676464"/>
            <a:ext cx="168275" cy="168275"/>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cxnSp>
        <p:nvCxnSpPr>
          <p:cNvPr id="32" name="AutoShape 34">
            <a:extLst>
              <a:ext uri="{FF2B5EF4-FFF2-40B4-BE49-F238E27FC236}">
                <a16:creationId xmlns:a16="http://schemas.microsoft.com/office/drawing/2014/main" id="{BEE760DD-557E-A34D-B615-EA025E99B474}"/>
              </a:ext>
            </a:extLst>
          </p:cNvPr>
          <p:cNvCxnSpPr>
            <a:cxnSpLocks noChangeShapeType="1"/>
            <a:stCxn id="25" idx="3"/>
            <a:endCxn id="26" idx="3"/>
          </p:cNvCxnSpPr>
          <p:nvPr/>
        </p:nvCxnSpPr>
        <p:spPr bwMode="auto">
          <a:xfrm flipH="1">
            <a:off x="4224601" y="2162114"/>
            <a:ext cx="588962" cy="223838"/>
          </a:xfrm>
          <a:prstGeom prst="straightConnector1">
            <a:avLst/>
          </a:prstGeom>
          <a:noFill/>
          <a:ln w="9525">
            <a:solidFill>
              <a:schemeClr val="tx1"/>
            </a:solidFill>
            <a:round/>
            <a:headEnd/>
            <a:tailEnd/>
          </a:ln>
        </p:spPr>
      </p:cxnSp>
      <p:cxnSp>
        <p:nvCxnSpPr>
          <p:cNvPr id="33" name="AutoShape 35">
            <a:extLst>
              <a:ext uri="{FF2B5EF4-FFF2-40B4-BE49-F238E27FC236}">
                <a16:creationId xmlns:a16="http://schemas.microsoft.com/office/drawing/2014/main" id="{747D9BF6-CC53-5241-B717-9D1788167795}"/>
              </a:ext>
            </a:extLst>
          </p:cNvPr>
          <p:cNvCxnSpPr>
            <a:cxnSpLocks noChangeShapeType="1"/>
            <a:stCxn id="25" idx="3"/>
            <a:endCxn id="27" idx="3"/>
          </p:cNvCxnSpPr>
          <p:nvPr/>
        </p:nvCxnSpPr>
        <p:spPr bwMode="auto">
          <a:xfrm>
            <a:off x="4813563" y="2162114"/>
            <a:ext cx="500063" cy="223838"/>
          </a:xfrm>
          <a:prstGeom prst="straightConnector1">
            <a:avLst/>
          </a:prstGeom>
          <a:noFill/>
          <a:ln w="9525">
            <a:solidFill>
              <a:schemeClr val="tx1"/>
            </a:solidFill>
            <a:round/>
            <a:headEnd/>
            <a:tailEnd/>
          </a:ln>
        </p:spPr>
      </p:cxnSp>
      <p:cxnSp>
        <p:nvCxnSpPr>
          <p:cNvPr id="34" name="AutoShape 36">
            <a:extLst>
              <a:ext uri="{FF2B5EF4-FFF2-40B4-BE49-F238E27FC236}">
                <a16:creationId xmlns:a16="http://schemas.microsoft.com/office/drawing/2014/main" id="{EBAD2F15-6D32-B848-980A-7A09CC79A5A9}"/>
              </a:ext>
            </a:extLst>
          </p:cNvPr>
          <p:cNvCxnSpPr>
            <a:cxnSpLocks noChangeShapeType="1"/>
            <a:stCxn id="26" idx="0"/>
            <a:endCxn id="28" idx="0"/>
          </p:cNvCxnSpPr>
          <p:nvPr/>
        </p:nvCxnSpPr>
        <p:spPr bwMode="auto">
          <a:xfrm flipH="1">
            <a:off x="3935676" y="2554227"/>
            <a:ext cx="290512" cy="122237"/>
          </a:xfrm>
          <a:prstGeom prst="straightConnector1">
            <a:avLst/>
          </a:prstGeom>
          <a:noFill/>
          <a:ln w="9525">
            <a:solidFill>
              <a:schemeClr val="tx1"/>
            </a:solidFill>
            <a:round/>
            <a:headEnd/>
            <a:tailEnd/>
          </a:ln>
        </p:spPr>
      </p:cxnSp>
      <p:cxnSp>
        <p:nvCxnSpPr>
          <p:cNvPr id="35" name="AutoShape 37">
            <a:extLst>
              <a:ext uri="{FF2B5EF4-FFF2-40B4-BE49-F238E27FC236}">
                <a16:creationId xmlns:a16="http://schemas.microsoft.com/office/drawing/2014/main" id="{CAD00092-B102-BE42-B221-9A09E4488221}"/>
              </a:ext>
            </a:extLst>
          </p:cNvPr>
          <p:cNvCxnSpPr>
            <a:cxnSpLocks noChangeShapeType="1"/>
            <a:stCxn id="26" idx="0"/>
            <a:endCxn id="29" idx="0"/>
          </p:cNvCxnSpPr>
          <p:nvPr/>
        </p:nvCxnSpPr>
        <p:spPr bwMode="auto">
          <a:xfrm>
            <a:off x="4226188" y="2554227"/>
            <a:ext cx="319088" cy="122237"/>
          </a:xfrm>
          <a:prstGeom prst="straightConnector1">
            <a:avLst/>
          </a:prstGeom>
          <a:noFill/>
          <a:ln w="9525">
            <a:solidFill>
              <a:schemeClr val="tx1"/>
            </a:solidFill>
            <a:round/>
            <a:headEnd/>
            <a:tailEnd/>
          </a:ln>
        </p:spPr>
      </p:cxnSp>
      <p:cxnSp>
        <p:nvCxnSpPr>
          <p:cNvPr id="36" name="AutoShape 38">
            <a:extLst>
              <a:ext uri="{FF2B5EF4-FFF2-40B4-BE49-F238E27FC236}">
                <a16:creationId xmlns:a16="http://schemas.microsoft.com/office/drawing/2014/main" id="{A6754127-BBAA-2B41-99EA-55CCA1A12773}"/>
              </a:ext>
            </a:extLst>
          </p:cNvPr>
          <p:cNvCxnSpPr>
            <a:cxnSpLocks noChangeShapeType="1"/>
            <a:stCxn id="27" idx="0"/>
            <a:endCxn id="30" idx="0"/>
          </p:cNvCxnSpPr>
          <p:nvPr/>
        </p:nvCxnSpPr>
        <p:spPr bwMode="auto">
          <a:xfrm flipH="1">
            <a:off x="5002476" y="2554227"/>
            <a:ext cx="312737" cy="122237"/>
          </a:xfrm>
          <a:prstGeom prst="straightConnector1">
            <a:avLst/>
          </a:prstGeom>
          <a:noFill/>
          <a:ln w="9525">
            <a:solidFill>
              <a:schemeClr val="tx1"/>
            </a:solidFill>
            <a:round/>
            <a:headEnd/>
            <a:tailEnd/>
          </a:ln>
        </p:spPr>
      </p:cxnSp>
      <p:cxnSp>
        <p:nvCxnSpPr>
          <p:cNvPr id="37" name="AutoShape 39">
            <a:extLst>
              <a:ext uri="{FF2B5EF4-FFF2-40B4-BE49-F238E27FC236}">
                <a16:creationId xmlns:a16="http://schemas.microsoft.com/office/drawing/2014/main" id="{9F15EFDA-5109-3242-800C-1FC800AD99C0}"/>
              </a:ext>
            </a:extLst>
          </p:cNvPr>
          <p:cNvCxnSpPr>
            <a:cxnSpLocks noChangeShapeType="1"/>
            <a:stCxn id="27" idx="0"/>
            <a:endCxn id="31" idx="0"/>
          </p:cNvCxnSpPr>
          <p:nvPr/>
        </p:nvCxnSpPr>
        <p:spPr bwMode="auto">
          <a:xfrm>
            <a:off x="5315213" y="2554227"/>
            <a:ext cx="336550" cy="122237"/>
          </a:xfrm>
          <a:prstGeom prst="straightConnector1">
            <a:avLst/>
          </a:prstGeom>
          <a:noFill/>
          <a:ln w="9525">
            <a:solidFill>
              <a:schemeClr val="tx1"/>
            </a:solidFill>
            <a:round/>
            <a:headEnd/>
            <a:tailEnd/>
          </a:ln>
        </p:spPr>
      </p:cxnSp>
      <p:sp>
        <p:nvSpPr>
          <p:cNvPr id="38" name="AutoShape 40">
            <a:extLst>
              <a:ext uri="{FF2B5EF4-FFF2-40B4-BE49-F238E27FC236}">
                <a16:creationId xmlns:a16="http://schemas.microsoft.com/office/drawing/2014/main" id="{C3F3ADB8-EDBB-9741-84C5-959CC8912DA8}"/>
              </a:ext>
            </a:extLst>
          </p:cNvPr>
          <p:cNvSpPr>
            <a:spLocks noChangeArrowheads="1"/>
          </p:cNvSpPr>
          <p:nvPr/>
        </p:nvSpPr>
        <p:spPr bwMode="auto">
          <a:xfrm>
            <a:off x="5391413" y="3335277"/>
            <a:ext cx="609600" cy="271462"/>
          </a:xfrm>
          <a:prstGeom prst="triangle">
            <a:avLst>
              <a:gd name="adj" fmla="val 50000"/>
            </a:avLst>
          </a:prstGeom>
          <a:solidFill>
            <a:schemeClr val="bg1"/>
          </a:solidFill>
          <a:ln w="9525">
            <a:solidFill>
              <a:schemeClr val="tx1"/>
            </a:solidFill>
            <a:prstDash val="dash"/>
            <a:miter lim="800000"/>
            <a:headEnd/>
            <a:tailEnd/>
          </a:ln>
        </p:spPr>
        <p:txBody>
          <a:bodyPr wrap="none" anchor="ctr"/>
          <a:lstStyle/>
          <a:p>
            <a:endParaRPr lang="en-US"/>
          </a:p>
        </p:txBody>
      </p:sp>
      <p:cxnSp>
        <p:nvCxnSpPr>
          <p:cNvPr id="39" name="AutoShape 41">
            <a:extLst>
              <a:ext uri="{FF2B5EF4-FFF2-40B4-BE49-F238E27FC236}">
                <a16:creationId xmlns:a16="http://schemas.microsoft.com/office/drawing/2014/main" id="{534A52E9-989A-B640-85BC-C645268E0DE5}"/>
              </a:ext>
            </a:extLst>
          </p:cNvPr>
          <p:cNvCxnSpPr>
            <a:cxnSpLocks noChangeShapeType="1"/>
            <a:endCxn id="25" idx="1"/>
          </p:cNvCxnSpPr>
          <p:nvPr/>
        </p:nvCxnSpPr>
        <p:spPr bwMode="auto">
          <a:xfrm flipV="1">
            <a:off x="3232413" y="2077977"/>
            <a:ext cx="1538288" cy="620712"/>
          </a:xfrm>
          <a:prstGeom prst="curvedConnector3">
            <a:avLst>
              <a:gd name="adj1" fmla="val 48606"/>
            </a:avLst>
          </a:prstGeom>
          <a:noFill/>
          <a:ln w="9525">
            <a:solidFill>
              <a:schemeClr val="tx1"/>
            </a:solidFill>
            <a:prstDash val="dash"/>
            <a:round/>
            <a:headEnd/>
            <a:tailEnd type="triangle" w="med" len="med"/>
          </a:ln>
        </p:spPr>
      </p:cxnSp>
      <p:cxnSp>
        <p:nvCxnSpPr>
          <p:cNvPr id="40" name="AutoShape 42">
            <a:extLst>
              <a:ext uri="{FF2B5EF4-FFF2-40B4-BE49-F238E27FC236}">
                <a16:creationId xmlns:a16="http://schemas.microsoft.com/office/drawing/2014/main" id="{AD93461A-AD27-3442-BC6E-86A6EAFF1BC8}"/>
              </a:ext>
            </a:extLst>
          </p:cNvPr>
          <p:cNvCxnSpPr>
            <a:cxnSpLocks noChangeShapeType="1"/>
            <a:endCxn id="44" idx="1"/>
          </p:cNvCxnSpPr>
          <p:nvPr/>
        </p:nvCxnSpPr>
        <p:spPr bwMode="auto">
          <a:xfrm flipH="1">
            <a:off x="5772413" y="2703452"/>
            <a:ext cx="866775" cy="530225"/>
          </a:xfrm>
          <a:prstGeom prst="straightConnector1">
            <a:avLst/>
          </a:prstGeom>
          <a:noFill/>
          <a:ln w="9525">
            <a:solidFill>
              <a:schemeClr val="tx1"/>
            </a:solidFill>
            <a:prstDash val="dash"/>
            <a:round/>
            <a:headEnd/>
            <a:tailEnd type="triangle" w="med" len="med"/>
          </a:ln>
        </p:spPr>
      </p:cxnSp>
      <p:sp>
        <p:nvSpPr>
          <p:cNvPr id="41" name="Rectangle 43">
            <a:extLst>
              <a:ext uri="{FF2B5EF4-FFF2-40B4-BE49-F238E27FC236}">
                <a16:creationId xmlns:a16="http://schemas.microsoft.com/office/drawing/2014/main" id="{AACD6169-782E-274D-A1AD-5F5EF2500DD3}"/>
              </a:ext>
            </a:extLst>
          </p:cNvPr>
          <p:cNvSpPr>
            <a:spLocks noChangeArrowheads="1"/>
          </p:cNvSpPr>
          <p:nvPr/>
        </p:nvSpPr>
        <p:spPr bwMode="auto">
          <a:xfrm rot="10800000">
            <a:off x="4918338" y="3133664"/>
            <a:ext cx="168275" cy="168275"/>
          </a:xfrm>
          <a:prstGeom prst="rect">
            <a:avLst/>
          </a:prstGeom>
          <a:solidFill>
            <a:srgbClr val="FF9999"/>
          </a:solidFill>
          <a:ln w="9525">
            <a:solidFill>
              <a:schemeClr val="tx1"/>
            </a:solidFill>
            <a:miter lim="800000"/>
            <a:headEnd/>
            <a:tailEnd/>
          </a:ln>
        </p:spPr>
        <p:txBody>
          <a:bodyPr wrap="none" anchor="ctr"/>
          <a:lstStyle/>
          <a:p>
            <a:endParaRPr lang="en-US"/>
          </a:p>
        </p:txBody>
      </p:sp>
      <p:cxnSp>
        <p:nvCxnSpPr>
          <p:cNvPr id="42" name="AutoShape 44">
            <a:extLst>
              <a:ext uri="{FF2B5EF4-FFF2-40B4-BE49-F238E27FC236}">
                <a16:creationId xmlns:a16="http://schemas.microsoft.com/office/drawing/2014/main" id="{200DB9BF-66B4-C741-A163-FE95285E9020}"/>
              </a:ext>
            </a:extLst>
          </p:cNvPr>
          <p:cNvCxnSpPr>
            <a:cxnSpLocks noChangeShapeType="1"/>
            <a:stCxn id="30" idx="3"/>
            <a:endCxn id="41" idx="2"/>
          </p:cNvCxnSpPr>
          <p:nvPr/>
        </p:nvCxnSpPr>
        <p:spPr bwMode="auto">
          <a:xfrm flipH="1">
            <a:off x="5000888" y="2844739"/>
            <a:ext cx="1588" cy="287338"/>
          </a:xfrm>
          <a:prstGeom prst="straightConnector1">
            <a:avLst/>
          </a:prstGeom>
          <a:noFill/>
          <a:ln w="9525">
            <a:solidFill>
              <a:schemeClr val="tx1"/>
            </a:solidFill>
            <a:round/>
            <a:headEnd/>
            <a:tailEnd/>
          </a:ln>
        </p:spPr>
      </p:cxnSp>
      <p:cxnSp>
        <p:nvCxnSpPr>
          <p:cNvPr id="43" name="AutoShape 45">
            <a:extLst>
              <a:ext uri="{FF2B5EF4-FFF2-40B4-BE49-F238E27FC236}">
                <a16:creationId xmlns:a16="http://schemas.microsoft.com/office/drawing/2014/main" id="{85D38023-E28A-9549-910C-EFDD5D8A1918}"/>
              </a:ext>
            </a:extLst>
          </p:cNvPr>
          <p:cNvCxnSpPr>
            <a:cxnSpLocks noChangeShapeType="1"/>
            <a:stCxn id="30" idx="4"/>
            <a:endCxn id="44" idx="2"/>
          </p:cNvCxnSpPr>
          <p:nvPr/>
        </p:nvCxnSpPr>
        <p:spPr bwMode="auto">
          <a:xfrm>
            <a:off x="5086613" y="2844739"/>
            <a:ext cx="600075" cy="303213"/>
          </a:xfrm>
          <a:prstGeom prst="straightConnector1">
            <a:avLst/>
          </a:prstGeom>
          <a:noFill/>
          <a:ln w="9525">
            <a:solidFill>
              <a:schemeClr val="tx1"/>
            </a:solidFill>
            <a:round/>
            <a:headEnd/>
            <a:tailEnd/>
          </a:ln>
        </p:spPr>
      </p:cxnSp>
      <p:sp>
        <p:nvSpPr>
          <p:cNvPr id="44" name="Rectangle 46">
            <a:extLst>
              <a:ext uri="{FF2B5EF4-FFF2-40B4-BE49-F238E27FC236}">
                <a16:creationId xmlns:a16="http://schemas.microsoft.com/office/drawing/2014/main" id="{D56ABE31-8109-9647-97B9-405B35FCDA0F}"/>
              </a:ext>
            </a:extLst>
          </p:cNvPr>
          <p:cNvSpPr>
            <a:spLocks noChangeArrowheads="1"/>
          </p:cNvSpPr>
          <p:nvPr/>
        </p:nvSpPr>
        <p:spPr bwMode="auto">
          <a:xfrm rot="10800000">
            <a:off x="5604138" y="3149539"/>
            <a:ext cx="168275" cy="168275"/>
          </a:xfrm>
          <a:prstGeom prst="rect">
            <a:avLst/>
          </a:prstGeom>
          <a:solidFill>
            <a:srgbClr val="FF9999"/>
          </a:solidFill>
          <a:ln w="9525">
            <a:solidFill>
              <a:schemeClr val="tx1"/>
            </a:solidFill>
            <a:miter lim="800000"/>
            <a:headEnd/>
            <a:tailEnd/>
          </a:ln>
        </p:spPr>
        <p:txBody>
          <a:bodyPr wrap="none" anchor="ctr"/>
          <a:lstStyle/>
          <a:p>
            <a:endParaRPr lang="en-US"/>
          </a:p>
        </p:txBody>
      </p:sp>
      <p:sp>
        <p:nvSpPr>
          <p:cNvPr id="45" name="AutoShape 47">
            <a:extLst>
              <a:ext uri="{FF2B5EF4-FFF2-40B4-BE49-F238E27FC236}">
                <a16:creationId xmlns:a16="http://schemas.microsoft.com/office/drawing/2014/main" id="{B4542459-18D0-C245-A90C-007F216EBA17}"/>
              </a:ext>
            </a:extLst>
          </p:cNvPr>
          <p:cNvSpPr>
            <a:spLocks noChangeArrowheads="1"/>
          </p:cNvSpPr>
          <p:nvPr/>
        </p:nvSpPr>
        <p:spPr bwMode="auto">
          <a:xfrm>
            <a:off x="4705613" y="3335277"/>
            <a:ext cx="609600" cy="271462"/>
          </a:xfrm>
          <a:prstGeom prst="triangle">
            <a:avLst>
              <a:gd name="adj" fmla="val 50000"/>
            </a:avLst>
          </a:prstGeom>
          <a:solidFill>
            <a:schemeClr val="bg1"/>
          </a:solidFill>
          <a:ln w="9525">
            <a:solidFill>
              <a:schemeClr val="tx1"/>
            </a:solidFill>
            <a:prstDash val="dash"/>
            <a:miter lim="800000"/>
            <a:headEnd/>
            <a:tailEnd/>
          </a:ln>
        </p:spPr>
        <p:txBody>
          <a:bodyPr wrap="none" anchor="ctr"/>
          <a:lstStyle/>
          <a:p>
            <a:endParaRPr lang="en-US"/>
          </a:p>
        </p:txBody>
      </p:sp>
    </p:spTree>
    <p:extLst>
      <p:ext uri="{BB962C8B-B14F-4D97-AF65-F5344CB8AC3E}">
        <p14:creationId xmlns:p14="http://schemas.microsoft.com/office/powerpoint/2010/main" val="30078780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EF59E41-0BAC-D94F-91E7-873DDB5D9239}"/>
              </a:ext>
            </a:extLst>
          </p:cNvPr>
          <p:cNvSpPr txBox="1">
            <a:spLocks noChangeArrowheads="1"/>
          </p:cNvSpPr>
          <p:nvPr/>
        </p:nvSpPr>
        <p:spPr>
          <a:xfrm>
            <a:off x="0" y="-19050"/>
            <a:ext cx="12192000" cy="8572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Calibri" panose="020F0502020204030204" pitchFamily="34" charset="0"/>
                <a:cs typeface="Calibri" panose="020F0502020204030204" pitchFamily="34" charset="0"/>
              </a:rPr>
              <a:t>Evaluation for Pacman – Thrashing (d=2)</a:t>
            </a:r>
          </a:p>
        </p:txBody>
      </p:sp>
      <p:cxnSp>
        <p:nvCxnSpPr>
          <p:cNvPr id="5" name="Straight Connector 4">
            <a:extLst>
              <a:ext uri="{FF2B5EF4-FFF2-40B4-BE49-F238E27FC236}">
                <a16:creationId xmlns:a16="http://schemas.microsoft.com/office/drawing/2014/main" id="{18A2BA32-6139-854A-ABA0-139C6E9DA513}"/>
              </a:ext>
            </a:extLst>
          </p:cNvPr>
          <p:cNvCxnSpPr>
            <a:cxnSpLocks/>
          </p:cNvCxnSpPr>
          <p:nvPr/>
        </p:nvCxnSpPr>
        <p:spPr>
          <a:xfrm>
            <a:off x="0" y="838200"/>
            <a:ext cx="12192000"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8" name="Slide Number Placeholder 5">
            <a:extLst>
              <a:ext uri="{FF2B5EF4-FFF2-40B4-BE49-F238E27FC236}">
                <a16:creationId xmlns:a16="http://schemas.microsoft.com/office/drawing/2014/main" id="{DB6B82A3-4DB1-3640-B5AC-BF5442E980A4}"/>
              </a:ext>
            </a:extLst>
          </p:cNvPr>
          <p:cNvSpPr>
            <a:spLocks noGrp="1"/>
          </p:cNvSpPr>
          <p:nvPr>
            <p:ph type="sldNum" sz="quarter" idx="12"/>
          </p:nvPr>
        </p:nvSpPr>
        <p:spPr>
          <a:xfrm>
            <a:off x="11400311" y="6356350"/>
            <a:ext cx="625617" cy="365125"/>
          </a:xfrm>
        </p:spPr>
        <p:txBody>
          <a:bodyPr/>
          <a:lstStyle/>
          <a:p>
            <a:fld id="{2FBE9FE5-B1FE-D34A-9F6B-9382BD8E23AD}" type="slidenum">
              <a:rPr lang="en-US" smtClean="0"/>
              <a:t>26</a:t>
            </a:fld>
            <a:endParaRPr lang="en-US" dirty="0"/>
          </a:p>
        </p:txBody>
      </p:sp>
      <p:sp>
        <p:nvSpPr>
          <p:cNvPr id="9" name="Content Placeholder 2">
            <a:extLst>
              <a:ext uri="{FF2B5EF4-FFF2-40B4-BE49-F238E27FC236}">
                <a16:creationId xmlns:a16="http://schemas.microsoft.com/office/drawing/2014/main" id="{00EF2F0C-6CAE-654E-81E7-9C5A6D8C76AA}"/>
              </a:ext>
            </a:extLst>
          </p:cNvPr>
          <p:cNvSpPr txBox="1">
            <a:spLocks/>
          </p:cNvSpPr>
          <p:nvPr/>
        </p:nvSpPr>
        <p:spPr>
          <a:xfrm>
            <a:off x="9899115" y="6538912"/>
            <a:ext cx="1814004" cy="2473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200" dirty="0">
                <a:latin typeface="Calibri" panose="020F0502020204030204" pitchFamily="34" charset="0"/>
                <a:cs typeface="Calibri" panose="020F0502020204030204" pitchFamily="34" charset="0"/>
              </a:rPr>
              <a:t>Figure from Berkley AI</a:t>
            </a:r>
          </a:p>
        </p:txBody>
      </p:sp>
      <p:pic>
        <p:nvPicPr>
          <p:cNvPr id="2" name="Thrashing.mp4" descr="Thrashing.mp4">
            <a:hlinkClick r:id="" action="ppaction://media"/>
            <a:extLst>
              <a:ext uri="{FF2B5EF4-FFF2-40B4-BE49-F238E27FC236}">
                <a16:creationId xmlns:a16="http://schemas.microsoft.com/office/drawing/2014/main" id="{55A294EB-F0CF-2F48-82F6-53FC600E679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71668" y="1028458"/>
            <a:ext cx="7681732" cy="4801083"/>
          </a:xfrm>
          <a:prstGeom prst="rect">
            <a:avLst/>
          </a:prstGeom>
        </p:spPr>
      </p:pic>
    </p:spTree>
    <p:extLst>
      <p:ext uri="{BB962C8B-B14F-4D97-AF65-F5344CB8AC3E}">
        <p14:creationId xmlns:p14="http://schemas.microsoft.com/office/powerpoint/2010/main" val="240290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1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EF59E41-0BAC-D94F-91E7-873DDB5D9239}"/>
              </a:ext>
            </a:extLst>
          </p:cNvPr>
          <p:cNvSpPr txBox="1">
            <a:spLocks noChangeArrowheads="1"/>
          </p:cNvSpPr>
          <p:nvPr/>
        </p:nvSpPr>
        <p:spPr>
          <a:xfrm>
            <a:off x="0" y="-19050"/>
            <a:ext cx="12192000" cy="8572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Calibri" panose="020F0502020204030204" pitchFamily="34" charset="0"/>
                <a:cs typeface="Calibri" panose="020F0502020204030204" pitchFamily="34" charset="0"/>
              </a:rPr>
              <a:t>Why does Pacman Thrash and Starve</a:t>
            </a:r>
          </a:p>
        </p:txBody>
      </p:sp>
      <p:cxnSp>
        <p:nvCxnSpPr>
          <p:cNvPr id="5" name="Straight Connector 4">
            <a:extLst>
              <a:ext uri="{FF2B5EF4-FFF2-40B4-BE49-F238E27FC236}">
                <a16:creationId xmlns:a16="http://schemas.microsoft.com/office/drawing/2014/main" id="{18A2BA32-6139-854A-ABA0-139C6E9DA513}"/>
              </a:ext>
            </a:extLst>
          </p:cNvPr>
          <p:cNvCxnSpPr>
            <a:cxnSpLocks/>
          </p:cNvCxnSpPr>
          <p:nvPr/>
        </p:nvCxnSpPr>
        <p:spPr>
          <a:xfrm>
            <a:off x="0" y="838200"/>
            <a:ext cx="12192000"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8" name="Slide Number Placeholder 5">
            <a:extLst>
              <a:ext uri="{FF2B5EF4-FFF2-40B4-BE49-F238E27FC236}">
                <a16:creationId xmlns:a16="http://schemas.microsoft.com/office/drawing/2014/main" id="{DB6B82A3-4DB1-3640-B5AC-BF5442E980A4}"/>
              </a:ext>
            </a:extLst>
          </p:cNvPr>
          <p:cNvSpPr>
            <a:spLocks noGrp="1"/>
          </p:cNvSpPr>
          <p:nvPr>
            <p:ph type="sldNum" sz="quarter" idx="12"/>
          </p:nvPr>
        </p:nvSpPr>
        <p:spPr>
          <a:xfrm>
            <a:off x="11400311" y="6356350"/>
            <a:ext cx="625617" cy="365125"/>
          </a:xfrm>
        </p:spPr>
        <p:txBody>
          <a:bodyPr/>
          <a:lstStyle/>
          <a:p>
            <a:fld id="{2FBE9FE5-B1FE-D34A-9F6B-9382BD8E23AD}" type="slidenum">
              <a:rPr lang="en-US" smtClean="0"/>
              <a:t>27</a:t>
            </a:fld>
            <a:endParaRPr lang="en-US" dirty="0"/>
          </a:p>
        </p:txBody>
      </p:sp>
      <p:sp>
        <p:nvSpPr>
          <p:cNvPr id="9" name="Content Placeholder 2">
            <a:extLst>
              <a:ext uri="{FF2B5EF4-FFF2-40B4-BE49-F238E27FC236}">
                <a16:creationId xmlns:a16="http://schemas.microsoft.com/office/drawing/2014/main" id="{00EF2F0C-6CAE-654E-81E7-9C5A6D8C76AA}"/>
              </a:ext>
            </a:extLst>
          </p:cNvPr>
          <p:cNvSpPr txBox="1">
            <a:spLocks/>
          </p:cNvSpPr>
          <p:nvPr/>
        </p:nvSpPr>
        <p:spPr>
          <a:xfrm>
            <a:off x="9899115" y="6538912"/>
            <a:ext cx="1814004" cy="2473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200" dirty="0">
                <a:latin typeface="Calibri" panose="020F0502020204030204" pitchFamily="34" charset="0"/>
                <a:cs typeface="Calibri" panose="020F0502020204030204" pitchFamily="34" charset="0"/>
              </a:rPr>
              <a:t>Figure from Berkley AI</a:t>
            </a:r>
          </a:p>
        </p:txBody>
      </p:sp>
      <p:sp>
        <p:nvSpPr>
          <p:cNvPr id="24" name="Content Placeholder 2">
            <a:extLst>
              <a:ext uri="{FF2B5EF4-FFF2-40B4-BE49-F238E27FC236}">
                <a16:creationId xmlns:a16="http://schemas.microsoft.com/office/drawing/2014/main" id="{77487C52-17EA-6846-BC20-77DB5125CBD5}"/>
              </a:ext>
            </a:extLst>
          </p:cNvPr>
          <p:cNvSpPr>
            <a:spLocks noGrp="1"/>
          </p:cNvSpPr>
          <p:nvPr>
            <p:ph idx="1"/>
          </p:nvPr>
        </p:nvSpPr>
        <p:spPr>
          <a:xfrm>
            <a:off x="457200" y="3772695"/>
            <a:ext cx="11430000" cy="2133600"/>
          </a:xfrm>
        </p:spPr>
        <p:txBody>
          <a:bodyPr>
            <a:normAutofit lnSpcReduction="10000"/>
          </a:bodyPr>
          <a:lstStyle/>
          <a:p>
            <a:r>
              <a:rPr lang="en-US" sz="2800" dirty="0"/>
              <a:t>A danger of </a:t>
            </a:r>
            <a:r>
              <a:rPr lang="en-US" sz="2800" dirty="0" err="1"/>
              <a:t>replanning</a:t>
            </a:r>
            <a:r>
              <a:rPr lang="en-US" sz="2800" dirty="0"/>
              <a:t> agents!</a:t>
            </a:r>
          </a:p>
          <a:p>
            <a:pPr lvl="1"/>
            <a:r>
              <a:rPr lang="en-US" sz="2200" dirty="0"/>
              <a:t>He knows his score will go up by eating the dot now (west, east)</a:t>
            </a:r>
          </a:p>
          <a:p>
            <a:pPr lvl="1"/>
            <a:r>
              <a:rPr lang="en-US" sz="2200" dirty="0"/>
              <a:t>He knows his score will go up just as much by eating the dot later (east, west)</a:t>
            </a:r>
          </a:p>
          <a:p>
            <a:pPr lvl="1"/>
            <a:r>
              <a:rPr lang="en-US" sz="2200" dirty="0"/>
              <a:t>There are no point-scoring opportunities after eating the dot (within the horizon, two here)</a:t>
            </a:r>
          </a:p>
          <a:p>
            <a:pPr lvl="1"/>
            <a:r>
              <a:rPr lang="en-US" sz="2200" dirty="0"/>
              <a:t>Therefore, waiting seems just as good as eating: he may go east, then back west in the next round of </a:t>
            </a:r>
            <a:r>
              <a:rPr lang="en-US" sz="2200" dirty="0" err="1"/>
              <a:t>replanning</a:t>
            </a:r>
            <a:r>
              <a:rPr lang="en-US" sz="2200" dirty="0"/>
              <a:t>!</a:t>
            </a:r>
          </a:p>
          <a:p>
            <a:endParaRPr lang="en-US" sz="2800" dirty="0"/>
          </a:p>
        </p:txBody>
      </p:sp>
      <p:sp>
        <p:nvSpPr>
          <p:cNvPr id="25" name="Rectangle 24">
            <a:extLst>
              <a:ext uri="{FF2B5EF4-FFF2-40B4-BE49-F238E27FC236}">
                <a16:creationId xmlns:a16="http://schemas.microsoft.com/office/drawing/2014/main" id="{82810E26-FFAC-AE4F-A218-72635D10745F}"/>
              </a:ext>
            </a:extLst>
          </p:cNvPr>
          <p:cNvSpPr/>
          <p:nvPr/>
        </p:nvSpPr>
        <p:spPr>
          <a:xfrm>
            <a:off x="5257800" y="1105695"/>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6" name="Picture 3" descr="\\.host\Shared Folders\Shared with PC\images\Pacman_stuck_minimax.png">
            <a:extLst>
              <a:ext uri="{FF2B5EF4-FFF2-40B4-BE49-F238E27FC236}">
                <a16:creationId xmlns:a16="http://schemas.microsoft.com/office/drawing/2014/main" id="{578A767D-DB3D-1649-A4CA-E182774139B8}"/>
              </a:ext>
            </a:extLst>
          </p:cNvPr>
          <p:cNvPicPr>
            <a:picLocks noChangeAspect="1" noChangeArrowheads="1"/>
          </p:cNvPicPr>
          <p:nvPr/>
        </p:nvPicPr>
        <p:blipFill>
          <a:blip r:embed="rId3" cstate="print"/>
          <a:srcRect l="38135" t="16438" r="44067" b="58904"/>
          <a:stretch>
            <a:fillRect/>
          </a:stretch>
        </p:blipFill>
        <p:spPr bwMode="auto">
          <a:xfrm>
            <a:off x="5562600" y="1170783"/>
            <a:ext cx="304800" cy="261937"/>
          </a:xfrm>
          <a:prstGeom prst="rect">
            <a:avLst/>
          </a:prstGeom>
          <a:noFill/>
          <a:ln w="9525">
            <a:noFill/>
            <a:miter lim="800000"/>
            <a:headEnd/>
            <a:tailEnd/>
          </a:ln>
        </p:spPr>
      </p:pic>
      <p:sp>
        <p:nvSpPr>
          <p:cNvPr id="27" name="Oval 26">
            <a:extLst>
              <a:ext uri="{FF2B5EF4-FFF2-40B4-BE49-F238E27FC236}">
                <a16:creationId xmlns:a16="http://schemas.microsoft.com/office/drawing/2014/main" id="{FB4987BE-C301-814A-BCE3-D4D72C779DAE}"/>
              </a:ext>
            </a:extLst>
          </p:cNvPr>
          <p:cNvSpPr/>
          <p:nvPr/>
        </p:nvSpPr>
        <p:spPr>
          <a:xfrm>
            <a:off x="5410200" y="1258095"/>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8" name="Oval 27">
            <a:extLst>
              <a:ext uri="{FF2B5EF4-FFF2-40B4-BE49-F238E27FC236}">
                <a16:creationId xmlns:a16="http://schemas.microsoft.com/office/drawing/2014/main" id="{5961C7AB-BA66-7E44-AA32-16124658573C}"/>
              </a:ext>
            </a:extLst>
          </p:cNvPr>
          <p:cNvSpPr/>
          <p:nvPr/>
        </p:nvSpPr>
        <p:spPr>
          <a:xfrm>
            <a:off x="6248400" y="1258095"/>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 name="Rectangle 28">
            <a:extLst>
              <a:ext uri="{FF2B5EF4-FFF2-40B4-BE49-F238E27FC236}">
                <a16:creationId xmlns:a16="http://schemas.microsoft.com/office/drawing/2014/main" id="{07F415AE-A1DB-B04D-9EB2-C790011E820E}"/>
              </a:ext>
            </a:extLst>
          </p:cNvPr>
          <p:cNvSpPr/>
          <p:nvPr/>
        </p:nvSpPr>
        <p:spPr>
          <a:xfrm>
            <a:off x="2895600" y="2020095"/>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0" name="Picture 3" descr="\\.host\Shared Folders\Shared with PC\images\Pacman_stuck_minimax.png">
            <a:extLst>
              <a:ext uri="{FF2B5EF4-FFF2-40B4-BE49-F238E27FC236}">
                <a16:creationId xmlns:a16="http://schemas.microsoft.com/office/drawing/2014/main" id="{4BA8385A-CDA3-A54B-B186-917094AF1151}"/>
              </a:ext>
            </a:extLst>
          </p:cNvPr>
          <p:cNvPicPr>
            <a:picLocks noChangeAspect="1" noChangeArrowheads="1"/>
          </p:cNvPicPr>
          <p:nvPr/>
        </p:nvPicPr>
        <p:blipFill>
          <a:blip r:embed="rId3" cstate="print"/>
          <a:srcRect l="38135" t="16438" r="44067" b="58904"/>
          <a:stretch>
            <a:fillRect/>
          </a:stretch>
        </p:blipFill>
        <p:spPr bwMode="auto">
          <a:xfrm>
            <a:off x="2971800" y="2085183"/>
            <a:ext cx="304800" cy="261937"/>
          </a:xfrm>
          <a:prstGeom prst="rect">
            <a:avLst/>
          </a:prstGeom>
          <a:noFill/>
          <a:ln w="9525">
            <a:noFill/>
            <a:miter lim="800000"/>
            <a:headEnd/>
            <a:tailEnd/>
          </a:ln>
        </p:spPr>
      </p:pic>
      <p:sp>
        <p:nvSpPr>
          <p:cNvPr id="31" name="Oval 30">
            <a:extLst>
              <a:ext uri="{FF2B5EF4-FFF2-40B4-BE49-F238E27FC236}">
                <a16:creationId xmlns:a16="http://schemas.microsoft.com/office/drawing/2014/main" id="{DAA91199-1373-E34A-95DA-E72500E0303F}"/>
              </a:ext>
            </a:extLst>
          </p:cNvPr>
          <p:cNvSpPr/>
          <p:nvPr/>
        </p:nvSpPr>
        <p:spPr>
          <a:xfrm>
            <a:off x="3886200" y="2172495"/>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 name="Rectangle 31">
            <a:extLst>
              <a:ext uri="{FF2B5EF4-FFF2-40B4-BE49-F238E27FC236}">
                <a16:creationId xmlns:a16="http://schemas.microsoft.com/office/drawing/2014/main" id="{74F924D6-AD3E-954A-B4F2-099A72924EA9}"/>
              </a:ext>
            </a:extLst>
          </p:cNvPr>
          <p:cNvSpPr/>
          <p:nvPr/>
        </p:nvSpPr>
        <p:spPr>
          <a:xfrm>
            <a:off x="7467600" y="2020095"/>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3" name="Picture 3" descr="\\.host\Shared Folders\Shared with PC\images\Pacman_stuck_minimax.png">
            <a:extLst>
              <a:ext uri="{FF2B5EF4-FFF2-40B4-BE49-F238E27FC236}">
                <a16:creationId xmlns:a16="http://schemas.microsoft.com/office/drawing/2014/main" id="{8AF8C2FB-3C72-EB4D-9474-441258E97F46}"/>
              </a:ext>
            </a:extLst>
          </p:cNvPr>
          <p:cNvPicPr>
            <a:picLocks noChangeAspect="1" noChangeArrowheads="1"/>
          </p:cNvPicPr>
          <p:nvPr/>
        </p:nvPicPr>
        <p:blipFill>
          <a:blip r:embed="rId3" cstate="print"/>
          <a:srcRect l="38135" t="16438" r="44067" b="58904"/>
          <a:stretch>
            <a:fillRect/>
          </a:stretch>
        </p:blipFill>
        <p:spPr bwMode="auto">
          <a:xfrm>
            <a:off x="8077200" y="2085183"/>
            <a:ext cx="304800" cy="261937"/>
          </a:xfrm>
          <a:prstGeom prst="rect">
            <a:avLst/>
          </a:prstGeom>
          <a:noFill/>
          <a:ln w="9525">
            <a:noFill/>
            <a:miter lim="800000"/>
            <a:headEnd/>
            <a:tailEnd/>
          </a:ln>
        </p:spPr>
      </p:pic>
      <p:sp>
        <p:nvSpPr>
          <p:cNvPr id="34" name="Oval 33">
            <a:extLst>
              <a:ext uri="{FF2B5EF4-FFF2-40B4-BE49-F238E27FC236}">
                <a16:creationId xmlns:a16="http://schemas.microsoft.com/office/drawing/2014/main" id="{7FA2D8E5-4EFE-7845-88FA-923895FDA6A6}"/>
              </a:ext>
            </a:extLst>
          </p:cNvPr>
          <p:cNvSpPr/>
          <p:nvPr/>
        </p:nvSpPr>
        <p:spPr>
          <a:xfrm>
            <a:off x="7620000" y="2172495"/>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Oval 34">
            <a:extLst>
              <a:ext uri="{FF2B5EF4-FFF2-40B4-BE49-F238E27FC236}">
                <a16:creationId xmlns:a16="http://schemas.microsoft.com/office/drawing/2014/main" id="{15C5BDBB-7340-C746-96A9-0F3222718457}"/>
              </a:ext>
            </a:extLst>
          </p:cNvPr>
          <p:cNvSpPr/>
          <p:nvPr/>
        </p:nvSpPr>
        <p:spPr>
          <a:xfrm>
            <a:off x="8458200" y="2172495"/>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 name="Rectangle 35">
            <a:extLst>
              <a:ext uri="{FF2B5EF4-FFF2-40B4-BE49-F238E27FC236}">
                <a16:creationId xmlns:a16="http://schemas.microsoft.com/office/drawing/2014/main" id="{D8A2D801-A882-374B-9F63-06C692DC5708}"/>
              </a:ext>
            </a:extLst>
          </p:cNvPr>
          <p:cNvSpPr/>
          <p:nvPr/>
        </p:nvSpPr>
        <p:spPr>
          <a:xfrm>
            <a:off x="2895600" y="2934495"/>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7" name="Picture 3" descr="\\.host\Shared Folders\Shared with PC\images\Pacman_stuck_minimax.png">
            <a:extLst>
              <a:ext uri="{FF2B5EF4-FFF2-40B4-BE49-F238E27FC236}">
                <a16:creationId xmlns:a16="http://schemas.microsoft.com/office/drawing/2014/main" id="{F7BEABD3-9D35-1346-AC5E-984D43AB9C95}"/>
              </a:ext>
            </a:extLst>
          </p:cNvPr>
          <p:cNvPicPr>
            <a:picLocks noChangeAspect="1" noChangeArrowheads="1"/>
          </p:cNvPicPr>
          <p:nvPr/>
        </p:nvPicPr>
        <p:blipFill>
          <a:blip r:embed="rId3" cstate="print"/>
          <a:srcRect l="38135" t="16438" r="44067" b="58904"/>
          <a:stretch>
            <a:fillRect/>
          </a:stretch>
        </p:blipFill>
        <p:spPr bwMode="auto">
          <a:xfrm>
            <a:off x="3200400" y="2999583"/>
            <a:ext cx="304800" cy="261937"/>
          </a:xfrm>
          <a:prstGeom prst="rect">
            <a:avLst/>
          </a:prstGeom>
          <a:noFill/>
          <a:ln w="9525">
            <a:noFill/>
            <a:miter lim="800000"/>
            <a:headEnd/>
            <a:tailEnd/>
          </a:ln>
        </p:spPr>
      </p:pic>
      <p:sp>
        <p:nvSpPr>
          <p:cNvPr id="38" name="Oval 37">
            <a:extLst>
              <a:ext uri="{FF2B5EF4-FFF2-40B4-BE49-F238E27FC236}">
                <a16:creationId xmlns:a16="http://schemas.microsoft.com/office/drawing/2014/main" id="{3410B3FA-4E5B-ED42-8D97-15E89934267E}"/>
              </a:ext>
            </a:extLst>
          </p:cNvPr>
          <p:cNvSpPr/>
          <p:nvPr/>
        </p:nvSpPr>
        <p:spPr>
          <a:xfrm>
            <a:off x="3886200" y="3086895"/>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9" name="Rectangle 38">
            <a:extLst>
              <a:ext uri="{FF2B5EF4-FFF2-40B4-BE49-F238E27FC236}">
                <a16:creationId xmlns:a16="http://schemas.microsoft.com/office/drawing/2014/main" id="{911952E8-22C3-C943-8DAF-342770747BEE}"/>
              </a:ext>
            </a:extLst>
          </p:cNvPr>
          <p:cNvSpPr/>
          <p:nvPr/>
        </p:nvSpPr>
        <p:spPr>
          <a:xfrm>
            <a:off x="6400800" y="2934495"/>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0" name="Picture 3" descr="\\.host\Shared Folders\Shared with PC\images\Pacman_stuck_minimax.png">
            <a:extLst>
              <a:ext uri="{FF2B5EF4-FFF2-40B4-BE49-F238E27FC236}">
                <a16:creationId xmlns:a16="http://schemas.microsoft.com/office/drawing/2014/main" id="{998F326D-1ED7-C94B-BA56-0741E09705B4}"/>
              </a:ext>
            </a:extLst>
          </p:cNvPr>
          <p:cNvPicPr>
            <a:picLocks noChangeAspect="1" noChangeArrowheads="1"/>
          </p:cNvPicPr>
          <p:nvPr/>
        </p:nvPicPr>
        <p:blipFill>
          <a:blip r:embed="rId3" cstate="print"/>
          <a:srcRect l="38135" t="16438" r="44067" b="58904"/>
          <a:stretch>
            <a:fillRect/>
          </a:stretch>
        </p:blipFill>
        <p:spPr bwMode="auto">
          <a:xfrm>
            <a:off x="6705600" y="2999583"/>
            <a:ext cx="304800" cy="261937"/>
          </a:xfrm>
          <a:prstGeom prst="rect">
            <a:avLst/>
          </a:prstGeom>
          <a:noFill/>
          <a:ln w="9525">
            <a:noFill/>
            <a:miter lim="800000"/>
            <a:headEnd/>
            <a:tailEnd/>
          </a:ln>
        </p:spPr>
      </p:pic>
      <p:sp>
        <p:nvSpPr>
          <p:cNvPr id="41" name="Oval 40">
            <a:extLst>
              <a:ext uri="{FF2B5EF4-FFF2-40B4-BE49-F238E27FC236}">
                <a16:creationId xmlns:a16="http://schemas.microsoft.com/office/drawing/2014/main" id="{BC8C501C-CCA5-D942-B8D3-EB71B07DF5B7}"/>
              </a:ext>
            </a:extLst>
          </p:cNvPr>
          <p:cNvSpPr/>
          <p:nvPr/>
        </p:nvSpPr>
        <p:spPr>
          <a:xfrm>
            <a:off x="6553200" y="3086895"/>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2" name="Oval 41">
            <a:extLst>
              <a:ext uri="{FF2B5EF4-FFF2-40B4-BE49-F238E27FC236}">
                <a16:creationId xmlns:a16="http://schemas.microsoft.com/office/drawing/2014/main" id="{2C67B815-BC19-FE4A-BDD6-1E8661DAD032}"/>
              </a:ext>
            </a:extLst>
          </p:cNvPr>
          <p:cNvSpPr/>
          <p:nvPr/>
        </p:nvSpPr>
        <p:spPr>
          <a:xfrm>
            <a:off x="7391400" y="3086895"/>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3" name="Rectangle 42">
            <a:extLst>
              <a:ext uri="{FF2B5EF4-FFF2-40B4-BE49-F238E27FC236}">
                <a16:creationId xmlns:a16="http://schemas.microsoft.com/office/drawing/2014/main" id="{B99A0ED8-F146-924C-9385-7CD3BB07945E}"/>
              </a:ext>
            </a:extLst>
          </p:cNvPr>
          <p:cNvSpPr/>
          <p:nvPr/>
        </p:nvSpPr>
        <p:spPr>
          <a:xfrm>
            <a:off x="8610600" y="2934495"/>
            <a:ext cx="12192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4" name="Picture 3" descr="\\.host\Shared Folders\Shared with PC\images\Pacman_stuck_minimax.png">
            <a:extLst>
              <a:ext uri="{FF2B5EF4-FFF2-40B4-BE49-F238E27FC236}">
                <a16:creationId xmlns:a16="http://schemas.microsoft.com/office/drawing/2014/main" id="{1FB89BF5-6A4A-DF45-897F-FD4EE5594C6E}"/>
              </a:ext>
            </a:extLst>
          </p:cNvPr>
          <p:cNvPicPr>
            <a:picLocks noChangeAspect="1" noChangeArrowheads="1"/>
          </p:cNvPicPr>
          <p:nvPr/>
        </p:nvPicPr>
        <p:blipFill>
          <a:blip r:embed="rId3" cstate="print"/>
          <a:srcRect l="38135" t="16438" r="44067" b="58904"/>
          <a:stretch>
            <a:fillRect/>
          </a:stretch>
        </p:blipFill>
        <p:spPr bwMode="auto">
          <a:xfrm>
            <a:off x="9448800" y="2999583"/>
            <a:ext cx="304800" cy="261937"/>
          </a:xfrm>
          <a:prstGeom prst="rect">
            <a:avLst/>
          </a:prstGeom>
          <a:noFill/>
          <a:ln w="9525">
            <a:noFill/>
            <a:miter lim="800000"/>
            <a:headEnd/>
            <a:tailEnd/>
          </a:ln>
        </p:spPr>
      </p:pic>
      <p:sp>
        <p:nvSpPr>
          <p:cNvPr id="45" name="Oval 44">
            <a:extLst>
              <a:ext uri="{FF2B5EF4-FFF2-40B4-BE49-F238E27FC236}">
                <a16:creationId xmlns:a16="http://schemas.microsoft.com/office/drawing/2014/main" id="{25631215-6CA4-EA48-9FE9-5658946B5DB8}"/>
              </a:ext>
            </a:extLst>
          </p:cNvPr>
          <p:cNvSpPr/>
          <p:nvPr/>
        </p:nvSpPr>
        <p:spPr>
          <a:xfrm>
            <a:off x="8763000" y="3086895"/>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46" name="Straight Connector 45">
            <a:extLst>
              <a:ext uri="{FF2B5EF4-FFF2-40B4-BE49-F238E27FC236}">
                <a16:creationId xmlns:a16="http://schemas.microsoft.com/office/drawing/2014/main" id="{D726C3E0-6AEA-4441-8EB0-411A02328007}"/>
              </a:ext>
            </a:extLst>
          </p:cNvPr>
          <p:cNvCxnSpPr>
            <a:cxnSpLocks/>
          </p:cNvCxnSpPr>
          <p:nvPr/>
        </p:nvCxnSpPr>
        <p:spPr>
          <a:xfrm rot="10800000" flipV="1">
            <a:off x="3505200" y="1562895"/>
            <a:ext cx="2362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2DA7EC8-61BD-E14D-89C5-F7D21A3F2F27}"/>
              </a:ext>
            </a:extLst>
          </p:cNvPr>
          <p:cNvCxnSpPr>
            <a:cxnSpLocks/>
          </p:cNvCxnSpPr>
          <p:nvPr/>
        </p:nvCxnSpPr>
        <p:spPr>
          <a:xfrm>
            <a:off x="5867400" y="1562895"/>
            <a:ext cx="2286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75A00AB-23DA-6642-81C6-EB386674B0D7}"/>
              </a:ext>
            </a:extLst>
          </p:cNvPr>
          <p:cNvCxnSpPr>
            <a:cxnSpLocks/>
          </p:cNvCxnSpPr>
          <p:nvPr/>
        </p:nvCxnSpPr>
        <p:spPr>
          <a:xfrm rot="5400000">
            <a:off x="3314700" y="2667795"/>
            <a:ext cx="381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A72E49A-87ED-BF4D-8F1F-71123923841A}"/>
              </a:ext>
            </a:extLst>
          </p:cNvPr>
          <p:cNvCxnSpPr>
            <a:cxnSpLocks/>
          </p:cNvCxnSpPr>
          <p:nvPr/>
        </p:nvCxnSpPr>
        <p:spPr>
          <a:xfrm rot="10800000" flipV="1">
            <a:off x="7010400" y="2477295"/>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0885E1F-E2EF-F44E-8571-148F795AD2C5}"/>
              </a:ext>
            </a:extLst>
          </p:cNvPr>
          <p:cNvCxnSpPr>
            <a:cxnSpLocks/>
          </p:cNvCxnSpPr>
          <p:nvPr/>
        </p:nvCxnSpPr>
        <p:spPr>
          <a:xfrm>
            <a:off x="8077200" y="2477295"/>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5396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P spid="32" grpId="0" animBg="1"/>
      <p:bldP spid="34" grpId="0" animBg="1"/>
      <p:bldP spid="35" grpId="0" animBg="1"/>
      <p:bldP spid="36" grpId="0" animBg="1"/>
      <p:bldP spid="38" grpId="0" animBg="1"/>
      <p:bldP spid="39" grpId="0" animBg="1"/>
      <p:bldP spid="41" grpId="0" animBg="1"/>
      <p:bldP spid="42" grpId="0" animBg="1"/>
      <p:bldP spid="43" grpId="0" animBg="1"/>
      <p:bldP spid="4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EF59E41-0BAC-D94F-91E7-873DDB5D9239}"/>
              </a:ext>
            </a:extLst>
          </p:cNvPr>
          <p:cNvSpPr txBox="1">
            <a:spLocks noChangeArrowheads="1"/>
          </p:cNvSpPr>
          <p:nvPr/>
        </p:nvSpPr>
        <p:spPr>
          <a:xfrm>
            <a:off x="0" y="-19050"/>
            <a:ext cx="12192000" cy="8572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Calibri" panose="020F0502020204030204" pitchFamily="34" charset="0"/>
                <a:cs typeface="Calibri" panose="020F0502020204030204" pitchFamily="34" charset="0"/>
              </a:rPr>
              <a:t>Video – Thrashing Resolved – Fixed (d=2)</a:t>
            </a:r>
          </a:p>
        </p:txBody>
      </p:sp>
      <p:cxnSp>
        <p:nvCxnSpPr>
          <p:cNvPr id="5" name="Straight Connector 4">
            <a:extLst>
              <a:ext uri="{FF2B5EF4-FFF2-40B4-BE49-F238E27FC236}">
                <a16:creationId xmlns:a16="http://schemas.microsoft.com/office/drawing/2014/main" id="{18A2BA32-6139-854A-ABA0-139C6E9DA513}"/>
              </a:ext>
            </a:extLst>
          </p:cNvPr>
          <p:cNvCxnSpPr>
            <a:cxnSpLocks/>
          </p:cNvCxnSpPr>
          <p:nvPr/>
        </p:nvCxnSpPr>
        <p:spPr>
          <a:xfrm>
            <a:off x="0" y="838200"/>
            <a:ext cx="12192000"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8" name="Slide Number Placeholder 5">
            <a:extLst>
              <a:ext uri="{FF2B5EF4-FFF2-40B4-BE49-F238E27FC236}">
                <a16:creationId xmlns:a16="http://schemas.microsoft.com/office/drawing/2014/main" id="{DB6B82A3-4DB1-3640-B5AC-BF5442E980A4}"/>
              </a:ext>
            </a:extLst>
          </p:cNvPr>
          <p:cNvSpPr>
            <a:spLocks noGrp="1"/>
          </p:cNvSpPr>
          <p:nvPr>
            <p:ph type="sldNum" sz="quarter" idx="12"/>
          </p:nvPr>
        </p:nvSpPr>
        <p:spPr>
          <a:xfrm>
            <a:off x="11400311" y="6356350"/>
            <a:ext cx="625617" cy="365125"/>
          </a:xfrm>
        </p:spPr>
        <p:txBody>
          <a:bodyPr/>
          <a:lstStyle/>
          <a:p>
            <a:fld id="{2FBE9FE5-B1FE-D34A-9F6B-9382BD8E23AD}" type="slidenum">
              <a:rPr lang="en-US" smtClean="0"/>
              <a:t>28</a:t>
            </a:fld>
            <a:endParaRPr lang="en-US" dirty="0"/>
          </a:p>
        </p:txBody>
      </p:sp>
      <p:sp>
        <p:nvSpPr>
          <p:cNvPr id="9" name="Content Placeholder 2">
            <a:extLst>
              <a:ext uri="{FF2B5EF4-FFF2-40B4-BE49-F238E27FC236}">
                <a16:creationId xmlns:a16="http://schemas.microsoft.com/office/drawing/2014/main" id="{00EF2F0C-6CAE-654E-81E7-9C5A6D8C76AA}"/>
              </a:ext>
            </a:extLst>
          </p:cNvPr>
          <p:cNvSpPr txBox="1">
            <a:spLocks/>
          </p:cNvSpPr>
          <p:nvPr/>
        </p:nvSpPr>
        <p:spPr>
          <a:xfrm>
            <a:off x="9899115" y="6538912"/>
            <a:ext cx="1814004" cy="2473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200" dirty="0">
                <a:latin typeface="Calibri" panose="020F0502020204030204" pitchFamily="34" charset="0"/>
                <a:cs typeface="Calibri" panose="020F0502020204030204" pitchFamily="34" charset="0"/>
              </a:rPr>
              <a:t>Figure from Berkley AI</a:t>
            </a:r>
          </a:p>
        </p:txBody>
      </p:sp>
      <p:pic>
        <p:nvPicPr>
          <p:cNvPr id="2" name="Thrashing_fixed.mp4" descr="Thrashing_fixed.mp4">
            <a:hlinkClick r:id="" action="ppaction://media"/>
            <a:extLst>
              <a:ext uri="{FF2B5EF4-FFF2-40B4-BE49-F238E27FC236}">
                <a16:creationId xmlns:a16="http://schemas.microsoft.com/office/drawing/2014/main" id="{D5ABA1C5-03CC-114A-8678-1CE2BD5F4A6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74578" y="967011"/>
            <a:ext cx="6442841" cy="4026776"/>
          </a:xfrm>
          <a:prstGeom prst="rect">
            <a:avLst/>
          </a:prstGeom>
        </p:spPr>
      </p:pic>
      <p:sp>
        <p:nvSpPr>
          <p:cNvPr id="7" name="Content Placeholder 2">
            <a:extLst>
              <a:ext uri="{FF2B5EF4-FFF2-40B4-BE49-F238E27FC236}">
                <a16:creationId xmlns:a16="http://schemas.microsoft.com/office/drawing/2014/main" id="{27E50873-1ED7-4843-8C8B-FDAB7136EB80}"/>
              </a:ext>
            </a:extLst>
          </p:cNvPr>
          <p:cNvSpPr>
            <a:spLocks noGrp="1"/>
          </p:cNvSpPr>
          <p:nvPr>
            <p:ph idx="1"/>
          </p:nvPr>
        </p:nvSpPr>
        <p:spPr>
          <a:xfrm>
            <a:off x="380999" y="5573333"/>
            <a:ext cx="11430000" cy="533178"/>
          </a:xfrm>
        </p:spPr>
        <p:txBody>
          <a:bodyPr>
            <a:normAutofit/>
          </a:bodyPr>
          <a:lstStyle/>
          <a:p>
            <a:pPr marL="0" indent="0">
              <a:buNone/>
            </a:pPr>
            <a:r>
              <a:rPr lang="en-US" sz="2800" dirty="0"/>
              <a:t>Evaluation function includes proximity to the nearest food pellet.</a:t>
            </a:r>
          </a:p>
        </p:txBody>
      </p:sp>
    </p:spTree>
    <p:extLst>
      <p:ext uri="{BB962C8B-B14F-4D97-AF65-F5344CB8AC3E}">
        <p14:creationId xmlns:p14="http://schemas.microsoft.com/office/powerpoint/2010/main" val="3401449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9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EF59E41-0BAC-D94F-91E7-873DDB5D9239}"/>
              </a:ext>
            </a:extLst>
          </p:cNvPr>
          <p:cNvSpPr txBox="1">
            <a:spLocks noChangeArrowheads="1"/>
          </p:cNvSpPr>
          <p:nvPr/>
        </p:nvSpPr>
        <p:spPr>
          <a:xfrm>
            <a:off x="0" y="-19050"/>
            <a:ext cx="12192000" cy="8572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Calibri" panose="020F0502020204030204" pitchFamily="34" charset="0"/>
                <a:cs typeface="Calibri" panose="020F0502020204030204" pitchFamily="34" charset="0"/>
              </a:rPr>
              <a:t>Game Tree Pruning</a:t>
            </a:r>
          </a:p>
        </p:txBody>
      </p:sp>
      <p:cxnSp>
        <p:nvCxnSpPr>
          <p:cNvPr id="5" name="Straight Connector 4">
            <a:extLst>
              <a:ext uri="{FF2B5EF4-FFF2-40B4-BE49-F238E27FC236}">
                <a16:creationId xmlns:a16="http://schemas.microsoft.com/office/drawing/2014/main" id="{18A2BA32-6139-854A-ABA0-139C6E9DA513}"/>
              </a:ext>
            </a:extLst>
          </p:cNvPr>
          <p:cNvCxnSpPr>
            <a:cxnSpLocks/>
          </p:cNvCxnSpPr>
          <p:nvPr/>
        </p:nvCxnSpPr>
        <p:spPr>
          <a:xfrm>
            <a:off x="0" y="838200"/>
            <a:ext cx="12192000"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8" name="Slide Number Placeholder 5">
            <a:extLst>
              <a:ext uri="{FF2B5EF4-FFF2-40B4-BE49-F238E27FC236}">
                <a16:creationId xmlns:a16="http://schemas.microsoft.com/office/drawing/2014/main" id="{DB6B82A3-4DB1-3640-B5AC-BF5442E980A4}"/>
              </a:ext>
            </a:extLst>
          </p:cNvPr>
          <p:cNvSpPr>
            <a:spLocks noGrp="1"/>
          </p:cNvSpPr>
          <p:nvPr>
            <p:ph type="sldNum" sz="quarter" idx="12"/>
          </p:nvPr>
        </p:nvSpPr>
        <p:spPr>
          <a:xfrm>
            <a:off x="11400311" y="6356350"/>
            <a:ext cx="625617" cy="365125"/>
          </a:xfrm>
        </p:spPr>
        <p:txBody>
          <a:bodyPr/>
          <a:lstStyle/>
          <a:p>
            <a:fld id="{2FBE9FE5-B1FE-D34A-9F6B-9382BD8E23AD}" type="slidenum">
              <a:rPr lang="en-US" smtClean="0"/>
              <a:t>29</a:t>
            </a:fld>
            <a:endParaRPr lang="en-US" dirty="0"/>
          </a:p>
        </p:txBody>
      </p:sp>
      <p:sp>
        <p:nvSpPr>
          <p:cNvPr id="9" name="Content Placeholder 2">
            <a:extLst>
              <a:ext uri="{FF2B5EF4-FFF2-40B4-BE49-F238E27FC236}">
                <a16:creationId xmlns:a16="http://schemas.microsoft.com/office/drawing/2014/main" id="{00EF2F0C-6CAE-654E-81E7-9C5A6D8C76AA}"/>
              </a:ext>
            </a:extLst>
          </p:cNvPr>
          <p:cNvSpPr txBox="1">
            <a:spLocks/>
          </p:cNvSpPr>
          <p:nvPr/>
        </p:nvSpPr>
        <p:spPr>
          <a:xfrm>
            <a:off x="9899115" y="6538912"/>
            <a:ext cx="1814004" cy="2473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200" dirty="0">
                <a:latin typeface="Calibri" panose="020F0502020204030204" pitchFamily="34" charset="0"/>
                <a:cs typeface="Calibri" panose="020F0502020204030204" pitchFamily="34" charset="0"/>
              </a:rPr>
              <a:t>Figure from Berkley AI</a:t>
            </a:r>
          </a:p>
        </p:txBody>
      </p:sp>
      <p:pic>
        <p:nvPicPr>
          <p:cNvPr id="46" name="Picture 3">
            <a:extLst>
              <a:ext uri="{FF2B5EF4-FFF2-40B4-BE49-F238E27FC236}">
                <a16:creationId xmlns:a16="http://schemas.microsoft.com/office/drawing/2014/main" id="{E2B85C4E-03E0-2942-8A9F-94A738E2A7B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913993" y="975356"/>
            <a:ext cx="6723063" cy="441855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759101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B75BA7C-0B04-FC4D-B3B3-3483384165F3}"/>
              </a:ext>
            </a:extLst>
          </p:cNvPr>
          <p:cNvSpPr>
            <a:spLocks noGrp="1" noChangeArrowheads="1"/>
          </p:cNvSpPr>
          <p:nvPr>
            <p:ph type="title"/>
          </p:nvPr>
        </p:nvSpPr>
        <p:spPr>
          <a:xfrm>
            <a:off x="0" y="-19050"/>
            <a:ext cx="12192000" cy="857250"/>
          </a:xfrm>
        </p:spPr>
        <p:txBody>
          <a:bodyPr>
            <a:noAutofit/>
          </a:bodyPr>
          <a:lstStyle/>
          <a:p>
            <a:pPr algn="ctr"/>
            <a:r>
              <a:rPr lang="en-US" sz="3600" dirty="0">
                <a:latin typeface="Calibri" panose="020F0502020204030204" pitchFamily="34" charset="0"/>
                <a:cs typeface="Calibri" panose="020F0502020204030204" pitchFamily="34" charset="0"/>
              </a:rPr>
              <a:t>What is Going On Under the Covers?</a:t>
            </a:r>
          </a:p>
        </p:txBody>
      </p:sp>
      <p:cxnSp>
        <p:nvCxnSpPr>
          <p:cNvPr id="9" name="Straight Connector 8">
            <a:extLst>
              <a:ext uri="{FF2B5EF4-FFF2-40B4-BE49-F238E27FC236}">
                <a16:creationId xmlns:a16="http://schemas.microsoft.com/office/drawing/2014/main" id="{B88CC034-743F-3C4A-951F-F5A2FCBE86E0}"/>
              </a:ext>
            </a:extLst>
          </p:cNvPr>
          <p:cNvCxnSpPr>
            <a:cxnSpLocks/>
          </p:cNvCxnSpPr>
          <p:nvPr/>
        </p:nvCxnSpPr>
        <p:spPr>
          <a:xfrm>
            <a:off x="0" y="838200"/>
            <a:ext cx="12192000"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36" name="Slide Number Placeholder 5">
            <a:extLst>
              <a:ext uri="{FF2B5EF4-FFF2-40B4-BE49-F238E27FC236}">
                <a16:creationId xmlns:a16="http://schemas.microsoft.com/office/drawing/2014/main" id="{015DD19B-C37F-8643-ADDF-06EDA10C7B9C}"/>
              </a:ext>
            </a:extLst>
          </p:cNvPr>
          <p:cNvSpPr>
            <a:spLocks noGrp="1"/>
          </p:cNvSpPr>
          <p:nvPr>
            <p:ph type="sldNum" sz="quarter" idx="12"/>
          </p:nvPr>
        </p:nvSpPr>
        <p:spPr>
          <a:xfrm>
            <a:off x="11400311" y="6356350"/>
            <a:ext cx="625617" cy="365125"/>
          </a:xfrm>
        </p:spPr>
        <p:txBody>
          <a:bodyPr/>
          <a:lstStyle/>
          <a:p>
            <a:fld id="{2FBE9FE5-B1FE-D34A-9F6B-9382BD8E23AD}" type="slidenum">
              <a:rPr lang="en-US" smtClean="0"/>
              <a:t>3</a:t>
            </a:fld>
            <a:endParaRPr lang="en-US" dirty="0"/>
          </a:p>
        </p:txBody>
      </p:sp>
      <p:sp>
        <p:nvSpPr>
          <p:cNvPr id="24" name="Content Placeholder 2">
            <a:extLst>
              <a:ext uri="{FF2B5EF4-FFF2-40B4-BE49-F238E27FC236}">
                <a16:creationId xmlns:a16="http://schemas.microsoft.com/office/drawing/2014/main" id="{15A9EF19-D50B-E04A-8CD7-6EE17120C2C6}"/>
              </a:ext>
            </a:extLst>
          </p:cNvPr>
          <p:cNvSpPr txBox="1">
            <a:spLocks/>
          </p:cNvSpPr>
          <p:nvPr/>
        </p:nvSpPr>
        <p:spPr>
          <a:xfrm>
            <a:off x="9899115" y="6538912"/>
            <a:ext cx="1814004" cy="2473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200" dirty="0">
                <a:latin typeface="Calibri" panose="020F0502020204030204" pitchFamily="34" charset="0"/>
                <a:cs typeface="Calibri" panose="020F0502020204030204" pitchFamily="34" charset="0"/>
              </a:rPr>
              <a:t>Figure from Berkley AI</a:t>
            </a:r>
          </a:p>
        </p:txBody>
      </p:sp>
      <p:pic>
        <p:nvPicPr>
          <p:cNvPr id="4" name="MysteryPacman.mp4" descr="MysteryPacman.mp4">
            <a:hlinkClick r:id="" action="ppaction://media"/>
            <a:extLst>
              <a:ext uri="{FF2B5EF4-FFF2-40B4-BE49-F238E27FC236}">
                <a16:creationId xmlns:a16="http://schemas.microsoft.com/office/drawing/2014/main" id="{4F318730-F61B-134F-8137-0D087ADD2D7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90844" y="1052068"/>
            <a:ext cx="8040547" cy="5025342"/>
          </a:xfrm>
          <a:prstGeom prst="rect">
            <a:avLst/>
          </a:prstGeom>
        </p:spPr>
      </p:pic>
    </p:spTree>
    <p:extLst>
      <p:ext uri="{BB962C8B-B14F-4D97-AF65-F5344CB8AC3E}">
        <p14:creationId xmlns:p14="http://schemas.microsoft.com/office/powerpoint/2010/main" val="2277126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EF59E41-0BAC-D94F-91E7-873DDB5D9239}"/>
              </a:ext>
            </a:extLst>
          </p:cNvPr>
          <p:cNvSpPr txBox="1">
            <a:spLocks noChangeArrowheads="1"/>
          </p:cNvSpPr>
          <p:nvPr/>
        </p:nvSpPr>
        <p:spPr>
          <a:xfrm>
            <a:off x="0" y="-19050"/>
            <a:ext cx="12192000" cy="8572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Calibri" panose="020F0502020204030204" pitchFamily="34" charset="0"/>
                <a:cs typeface="Calibri" panose="020F0502020204030204" pitchFamily="34" charset="0"/>
              </a:rPr>
              <a:t>Game Tree Pruning</a:t>
            </a:r>
          </a:p>
        </p:txBody>
      </p:sp>
      <p:cxnSp>
        <p:nvCxnSpPr>
          <p:cNvPr id="5" name="Straight Connector 4">
            <a:extLst>
              <a:ext uri="{FF2B5EF4-FFF2-40B4-BE49-F238E27FC236}">
                <a16:creationId xmlns:a16="http://schemas.microsoft.com/office/drawing/2014/main" id="{18A2BA32-6139-854A-ABA0-139C6E9DA513}"/>
              </a:ext>
            </a:extLst>
          </p:cNvPr>
          <p:cNvCxnSpPr>
            <a:cxnSpLocks/>
          </p:cNvCxnSpPr>
          <p:nvPr/>
        </p:nvCxnSpPr>
        <p:spPr>
          <a:xfrm>
            <a:off x="0" y="838200"/>
            <a:ext cx="12192000"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8" name="Slide Number Placeholder 5">
            <a:extLst>
              <a:ext uri="{FF2B5EF4-FFF2-40B4-BE49-F238E27FC236}">
                <a16:creationId xmlns:a16="http://schemas.microsoft.com/office/drawing/2014/main" id="{DB6B82A3-4DB1-3640-B5AC-BF5442E980A4}"/>
              </a:ext>
            </a:extLst>
          </p:cNvPr>
          <p:cNvSpPr>
            <a:spLocks noGrp="1"/>
          </p:cNvSpPr>
          <p:nvPr>
            <p:ph type="sldNum" sz="quarter" idx="12"/>
          </p:nvPr>
        </p:nvSpPr>
        <p:spPr>
          <a:xfrm>
            <a:off x="11400311" y="6356350"/>
            <a:ext cx="625617" cy="365125"/>
          </a:xfrm>
        </p:spPr>
        <p:txBody>
          <a:bodyPr/>
          <a:lstStyle/>
          <a:p>
            <a:fld id="{2FBE9FE5-B1FE-D34A-9F6B-9382BD8E23AD}" type="slidenum">
              <a:rPr lang="en-US" smtClean="0"/>
              <a:t>30</a:t>
            </a:fld>
            <a:endParaRPr lang="en-US" dirty="0"/>
          </a:p>
        </p:txBody>
      </p:sp>
      <p:sp>
        <p:nvSpPr>
          <p:cNvPr id="9" name="Content Placeholder 2">
            <a:extLst>
              <a:ext uri="{FF2B5EF4-FFF2-40B4-BE49-F238E27FC236}">
                <a16:creationId xmlns:a16="http://schemas.microsoft.com/office/drawing/2014/main" id="{00EF2F0C-6CAE-654E-81E7-9C5A6D8C76AA}"/>
              </a:ext>
            </a:extLst>
          </p:cNvPr>
          <p:cNvSpPr txBox="1">
            <a:spLocks/>
          </p:cNvSpPr>
          <p:nvPr/>
        </p:nvSpPr>
        <p:spPr>
          <a:xfrm>
            <a:off x="9899115" y="6538912"/>
            <a:ext cx="1814004" cy="2473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200" dirty="0">
                <a:latin typeface="Calibri" panose="020F0502020204030204" pitchFamily="34" charset="0"/>
                <a:cs typeface="Calibri" panose="020F0502020204030204" pitchFamily="34" charset="0"/>
              </a:rPr>
              <a:t>Figure from Berkley AI</a:t>
            </a:r>
          </a:p>
        </p:txBody>
      </p:sp>
      <p:sp>
        <p:nvSpPr>
          <p:cNvPr id="7" name="AutoShape 4">
            <a:extLst>
              <a:ext uri="{FF2B5EF4-FFF2-40B4-BE49-F238E27FC236}">
                <a16:creationId xmlns:a16="http://schemas.microsoft.com/office/drawing/2014/main" id="{BB9974A9-8D7D-2744-81BA-697E5369B671}"/>
              </a:ext>
            </a:extLst>
          </p:cNvPr>
          <p:cNvSpPr>
            <a:spLocks noChangeArrowheads="1"/>
          </p:cNvSpPr>
          <p:nvPr/>
        </p:nvSpPr>
        <p:spPr bwMode="auto">
          <a:xfrm>
            <a:off x="5693833" y="2209800"/>
            <a:ext cx="508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grpSp>
        <p:nvGrpSpPr>
          <p:cNvPr id="10" name="Group 60">
            <a:extLst>
              <a:ext uri="{FF2B5EF4-FFF2-40B4-BE49-F238E27FC236}">
                <a16:creationId xmlns:a16="http://schemas.microsoft.com/office/drawing/2014/main" id="{9F459A8A-47EB-CD4C-BFFC-CDB4168CFB78}"/>
              </a:ext>
            </a:extLst>
          </p:cNvPr>
          <p:cNvGrpSpPr>
            <a:grpSpLocks/>
          </p:cNvGrpSpPr>
          <p:nvPr/>
        </p:nvGrpSpPr>
        <p:grpSpPr bwMode="auto">
          <a:xfrm>
            <a:off x="2641600" y="3765550"/>
            <a:ext cx="508000" cy="1187450"/>
            <a:chOff x="1981200" y="3765550"/>
            <a:chExt cx="381000" cy="1187450"/>
          </a:xfrm>
        </p:grpSpPr>
        <p:cxnSp>
          <p:nvCxnSpPr>
            <p:cNvPr id="11" name="AutoShape 13">
              <a:extLst>
                <a:ext uri="{FF2B5EF4-FFF2-40B4-BE49-F238E27FC236}">
                  <a16:creationId xmlns:a16="http://schemas.microsoft.com/office/drawing/2014/main" id="{256D1F0B-BAD7-134D-BFCE-C4470E4EE58F}"/>
                </a:ext>
              </a:extLst>
            </p:cNvPr>
            <p:cNvCxnSpPr>
              <a:cxnSpLocks noChangeShapeType="1"/>
              <a:stCxn id="23" idx="0"/>
            </p:cNvCxnSpPr>
            <p:nvPr/>
          </p:nvCxnSpPr>
          <p:spPr bwMode="auto">
            <a:xfrm>
              <a:off x="2173288" y="3765550"/>
              <a:ext cx="1588" cy="806450"/>
            </a:xfrm>
            <a:prstGeom prst="straightConnector1">
              <a:avLst/>
            </a:prstGeom>
            <a:noFill/>
            <a:ln w="12700">
              <a:solidFill>
                <a:schemeClr val="tx1"/>
              </a:solidFill>
              <a:round/>
              <a:headEnd/>
              <a:tailEnd type="triangle" w="med" len="med"/>
            </a:ln>
          </p:spPr>
        </p:cxnSp>
        <p:sp>
          <p:nvSpPr>
            <p:cNvPr id="12" name="Rectangle 7">
              <a:extLst>
                <a:ext uri="{FF2B5EF4-FFF2-40B4-BE49-F238E27FC236}">
                  <a16:creationId xmlns:a16="http://schemas.microsoft.com/office/drawing/2014/main" id="{804F0527-9B0D-C040-A1D8-F66B5C1EAB85}"/>
                </a:ext>
              </a:extLst>
            </p:cNvPr>
            <p:cNvSpPr>
              <a:spLocks noChangeArrowheads="1"/>
            </p:cNvSpPr>
            <p:nvPr/>
          </p:nvSpPr>
          <p:spPr bwMode="auto">
            <a:xfrm>
              <a:off x="198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12</a:t>
              </a:r>
            </a:p>
          </p:txBody>
        </p:sp>
      </p:grpSp>
      <p:grpSp>
        <p:nvGrpSpPr>
          <p:cNvPr id="13" name="Group 61">
            <a:extLst>
              <a:ext uri="{FF2B5EF4-FFF2-40B4-BE49-F238E27FC236}">
                <a16:creationId xmlns:a16="http://schemas.microsoft.com/office/drawing/2014/main" id="{32D9E925-2E79-0147-AF40-85F21C02FC91}"/>
              </a:ext>
            </a:extLst>
          </p:cNvPr>
          <p:cNvGrpSpPr>
            <a:grpSpLocks/>
          </p:cNvGrpSpPr>
          <p:nvPr/>
        </p:nvGrpSpPr>
        <p:grpSpPr bwMode="auto">
          <a:xfrm>
            <a:off x="2897717" y="3765550"/>
            <a:ext cx="1267883" cy="1187450"/>
            <a:chOff x="2173288" y="3765550"/>
            <a:chExt cx="950912" cy="1187450"/>
          </a:xfrm>
        </p:grpSpPr>
        <p:cxnSp>
          <p:nvCxnSpPr>
            <p:cNvPr id="14" name="AutoShape 17">
              <a:extLst>
                <a:ext uri="{FF2B5EF4-FFF2-40B4-BE49-F238E27FC236}">
                  <a16:creationId xmlns:a16="http://schemas.microsoft.com/office/drawing/2014/main" id="{1128CFE0-9DF0-A644-9F94-A013308D9938}"/>
                </a:ext>
              </a:extLst>
            </p:cNvPr>
            <p:cNvCxnSpPr>
              <a:cxnSpLocks noChangeShapeType="1"/>
              <a:stCxn id="23" idx="0"/>
            </p:cNvCxnSpPr>
            <p:nvPr/>
          </p:nvCxnSpPr>
          <p:spPr bwMode="auto">
            <a:xfrm>
              <a:off x="2173288" y="3765550"/>
              <a:ext cx="763587" cy="822325"/>
            </a:xfrm>
            <a:prstGeom prst="straightConnector1">
              <a:avLst/>
            </a:prstGeom>
            <a:noFill/>
            <a:ln w="12700">
              <a:solidFill>
                <a:schemeClr val="tx1"/>
              </a:solidFill>
              <a:round/>
              <a:headEnd/>
              <a:tailEnd type="triangle" w="med" len="med"/>
            </a:ln>
          </p:spPr>
        </p:cxnSp>
        <p:sp>
          <p:nvSpPr>
            <p:cNvPr id="15" name="Rectangle 7">
              <a:extLst>
                <a:ext uri="{FF2B5EF4-FFF2-40B4-BE49-F238E27FC236}">
                  <a16:creationId xmlns:a16="http://schemas.microsoft.com/office/drawing/2014/main" id="{556FEBCF-BD2C-8F4A-A668-1C75BEF32D8E}"/>
                </a:ext>
              </a:extLst>
            </p:cNvPr>
            <p:cNvSpPr>
              <a:spLocks noChangeArrowheads="1"/>
            </p:cNvSpPr>
            <p:nvPr/>
          </p:nvSpPr>
          <p:spPr bwMode="auto">
            <a:xfrm>
              <a:off x="274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8</a:t>
              </a:r>
            </a:p>
          </p:txBody>
        </p:sp>
      </p:grpSp>
      <p:grpSp>
        <p:nvGrpSpPr>
          <p:cNvPr id="16" name="Group 64">
            <a:extLst>
              <a:ext uri="{FF2B5EF4-FFF2-40B4-BE49-F238E27FC236}">
                <a16:creationId xmlns:a16="http://schemas.microsoft.com/office/drawing/2014/main" id="{BEFEB761-2EDB-FC4E-8C1C-7A4915FD6DB8}"/>
              </a:ext>
            </a:extLst>
          </p:cNvPr>
          <p:cNvGrpSpPr>
            <a:grpSpLocks/>
          </p:cNvGrpSpPr>
          <p:nvPr/>
        </p:nvGrpSpPr>
        <p:grpSpPr bwMode="auto">
          <a:xfrm>
            <a:off x="8737600" y="3765550"/>
            <a:ext cx="508000" cy="1187450"/>
            <a:chOff x="6553200" y="3765550"/>
            <a:chExt cx="381000" cy="1187450"/>
          </a:xfrm>
        </p:grpSpPr>
        <p:cxnSp>
          <p:nvCxnSpPr>
            <p:cNvPr id="17" name="AutoShape 33">
              <a:extLst>
                <a:ext uri="{FF2B5EF4-FFF2-40B4-BE49-F238E27FC236}">
                  <a16:creationId xmlns:a16="http://schemas.microsoft.com/office/drawing/2014/main" id="{581D24E9-0C98-514D-A52E-E68526383349}"/>
                </a:ext>
              </a:extLst>
            </p:cNvPr>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18" name="Rectangle 7">
              <a:extLst>
                <a:ext uri="{FF2B5EF4-FFF2-40B4-BE49-F238E27FC236}">
                  <a16:creationId xmlns:a16="http://schemas.microsoft.com/office/drawing/2014/main" id="{C0D4FDB0-0C37-A944-B113-62C4E3AC8585}"/>
                </a:ext>
              </a:extLst>
            </p:cNvPr>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5</a:t>
              </a:r>
            </a:p>
          </p:txBody>
        </p:sp>
      </p:grpSp>
      <p:grpSp>
        <p:nvGrpSpPr>
          <p:cNvPr id="19" name="Group 65">
            <a:extLst>
              <a:ext uri="{FF2B5EF4-FFF2-40B4-BE49-F238E27FC236}">
                <a16:creationId xmlns:a16="http://schemas.microsoft.com/office/drawing/2014/main" id="{85B707AB-19DF-FC4F-9FCE-26198F57C0F2}"/>
              </a:ext>
            </a:extLst>
          </p:cNvPr>
          <p:cNvGrpSpPr>
            <a:grpSpLocks/>
          </p:cNvGrpSpPr>
          <p:nvPr/>
        </p:nvGrpSpPr>
        <p:grpSpPr bwMode="auto">
          <a:xfrm>
            <a:off x="8993717" y="3765550"/>
            <a:ext cx="1267883" cy="1187450"/>
            <a:chOff x="6745288" y="3765550"/>
            <a:chExt cx="950912" cy="1187450"/>
          </a:xfrm>
        </p:grpSpPr>
        <p:cxnSp>
          <p:nvCxnSpPr>
            <p:cNvPr id="20" name="AutoShape 37">
              <a:extLst>
                <a:ext uri="{FF2B5EF4-FFF2-40B4-BE49-F238E27FC236}">
                  <a16:creationId xmlns:a16="http://schemas.microsoft.com/office/drawing/2014/main" id="{FFE8378D-A8CB-2C49-BBF6-C26BDE73D757}"/>
                </a:ext>
              </a:extLst>
            </p:cNvPr>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21" name="Rectangle 7">
              <a:extLst>
                <a:ext uri="{FF2B5EF4-FFF2-40B4-BE49-F238E27FC236}">
                  <a16:creationId xmlns:a16="http://schemas.microsoft.com/office/drawing/2014/main" id="{5A7BAD6A-66FA-8948-BF3A-9088E08C9E43}"/>
                </a:ext>
              </a:extLst>
            </p:cNvPr>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grpSp>
      <p:grpSp>
        <p:nvGrpSpPr>
          <p:cNvPr id="22" name="Group 51">
            <a:extLst>
              <a:ext uri="{FF2B5EF4-FFF2-40B4-BE49-F238E27FC236}">
                <a16:creationId xmlns:a16="http://schemas.microsoft.com/office/drawing/2014/main" id="{B664D491-C3DF-7A4B-8C00-7F9122F9CFAD}"/>
              </a:ext>
            </a:extLst>
          </p:cNvPr>
          <p:cNvGrpSpPr>
            <a:grpSpLocks/>
          </p:cNvGrpSpPr>
          <p:nvPr/>
        </p:nvGrpSpPr>
        <p:grpSpPr bwMode="auto">
          <a:xfrm>
            <a:off x="2645833" y="2514600"/>
            <a:ext cx="3302000" cy="1250950"/>
            <a:chOff x="1984375" y="2514600"/>
            <a:chExt cx="2476501" cy="1250950"/>
          </a:xfrm>
        </p:grpSpPr>
        <p:sp>
          <p:nvSpPr>
            <p:cNvPr id="23" name="AutoShape 6">
              <a:extLst>
                <a:ext uri="{FF2B5EF4-FFF2-40B4-BE49-F238E27FC236}">
                  <a16:creationId xmlns:a16="http://schemas.microsoft.com/office/drawing/2014/main" id="{0A47420B-1855-724A-8C41-AECDFA265891}"/>
                </a:ext>
              </a:extLst>
            </p:cNvPr>
            <p:cNvSpPr>
              <a:spLocks noChangeArrowheads="1"/>
            </p:cNvSpPr>
            <p:nvPr/>
          </p:nvSpPr>
          <p:spPr bwMode="auto">
            <a:xfrm flipV="1">
              <a:off x="1984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24" name="AutoShape 7">
              <a:extLst>
                <a:ext uri="{FF2B5EF4-FFF2-40B4-BE49-F238E27FC236}">
                  <a16:creationId xmlns:a16="http://schemas.microsoft.com/office/drawing/2014/main" id="{82EBF278-BDFD-2742-8A59-0FF73130E914}"/>
                </a:ext>
              </a:extLst>
            </p:cNvPr>
            <p:cNvCxnSpPr>
              <a:cxnSpLocks noChangeShapeType="1"/>
              <a:stCxn id="7" idx="3"/>
              <a:endCxn id="23" idx="3"/>
            </p:cNvCxnSpPr>
            <p:nvPr/>
          </p:nvCxnSpPr>
          <p:spPr bwMode="auto">
            <a:xfrm flipH="1">
              <a:off x="2173288" y="2514600"/>
              <a:ext cx="2287588" cy="946150"/>
            </a:xfrm>
            <a:prstGeom prst="straightConnector1">
              <a:avLst/>
            </a:prstGeom>
            <a:noFill/>
            <a:ln w="12700">
              <a:solidFill>
                <a:schemeClr val="tx1"/>
              </a:solidFill>
              <a:round/>
              <a:headEnd/>
              <a:tailEnd type="triangle" w="med" len="med"/>
            </a:ln>
          </p:spPr>
        </p:cxnSp>
      </p:grpSp>
      <p:cxnSp>
        <p:nvCxnSpPr>
          <p:cNvPr id="25" name="AutoShape 9">
            <a:extLst>
              <a:ext uri="{FF2B5EF4-FFF2-40B4-BE49-F238E27FC236}">
                <a16:creationId xmlns:a16="http://schemas.microsoft.com/office/drawing/2014/main" id="{D2980DA8-4D0E-4B4B-95D8-CF1AE6043A53}"/>
              </a:ext>
            </a:extLst>
          </p:cNvPr>
          <p:cNvCxnSpPr>
            <a:cxnSpLocks noChangeShapeType="1"/>
            <a:stCxn id="23" idx="0"/>
          </p:cNvCxnSpPr>
          <p:nvPr/>
        </p:nvCxnSpPr>
        <p:spPr bwMode="auto">
          <a:xfrm flipH="1">
            <a:off x="1883834" y="3765551"/>
            <a:ext cx="1013884" cy="822325"/>
          </a:xfrm>
          <a:prstGeom prst="straightConnector1">
            <a:avLst/>
          </a:prstGeom>
          <a:noFill/>
          <a:ln w="12700">
            <a:solidFill>
              <a:schemeClr val="tx1"/>
            </a:solidFill>
            <a:round/>
            <a:headEnd/>
            <a:tailEnd type="triangle" w="med" len="med"/>
          </a:ln>
        </p:spPr>
      </p:cxnSp>
      <p:sp>
        <p:nvSpPr>
          <p:cNvPr id="26" name="Rectangle 7">
            <a:extLst>
              <a:ext uri="{FF2B5EF4-FFF2-40B4-BE49-F238E27FC236}">
                <a16:creationId xmlns:a16="http://schemas.microsoft.com/office/drawing/2014/main" id="{5D761662-F722-1144-8DE7-3DD34D7B3174}"/>
              </a:ext>
            </a:extLst>
          </p:cNvPr>
          <p:cNvSpPr>
            <a:spLocks noChangeArrowheads="1"/>
          </p:cNvSpPr>
          <p:nvPr/>
        </p:nvSpPr>
        <p:spPr bwMode="auto">
          <a:xfrm>
            <a:off x="1625600" y="4648200"/>
            <a:ext cx="508000" cy="304800"/>
          </a:xfrm>
          <a:prstGeom prst="rect">
            <a:avLst/>
          </a:prstGeom>
          <a:solidFill>
            <a:srgbClr val="CCCCCC"/>
          </a:solidFill>
          <a:ln w="9525">
            <a:solidFill>
              <a:schemeClr val="tx1"/>
            </a:solidFill>
            <a:miter lim="800000"/>
            <a:headEnd/>
            <a:tailEnd/>
          </a:ln>
        </p:spPr>
        <p:txBody>
          <a:bodyPr wrap="none" anchor="ctr"/>
          <a:lstStyle/>
          <a:p>
            <a:pPr algn="ctr"/>
            <a:r>
              <a:rPr lang="en-US"/>
              <a:t>3</a:t>
            </a:r>
          </a:p>
        </p:txBody>
      </p:sp>
      <p:cxnSp>
        <p:nvCxnSpPr>
          <p:cNvPr id="27" name="AutoShape 21">
            <a:extLst>
              <a:ext uri="{FF2B5EF4-FFF2-40B4-BE49-F238E27FC236}">
                <a16:creationId xmlns:a16="http://schemas.microsoft.com/office/drawing/2014/main" id="{E3929B2F-0A22-3943-8807-C122F11D1895}"/>
              </a:ext>
            </a:extLst>
          </p:cNvPr>
          <p:cNvCxnSpPr>
            <a:cxnSpLocks noChangeShapeType="1"/>
          </p:cNvCxnSpPr>
          <p:nvPr/>
        </p:nvCxnSpPr>
        <p:spPr bwMode="auto">
          <a:xfrm rot="5400000">
            <a:off x="5790143" y="2665942"/>
            <a:ext cx="304800" cy="2116"/>
          </a:xfrm>
          <a:prstGeom prst="straightConnector1">
            <a:avLst/>
          </a:prstGeom>
          <a:noFill/>
          <a:ln w="12700">
            <a:solidFill>
              <a:schemeClr val="tx1"/>
            </a:solidFill>
            <a:round/>
            <a:headEnd/>
            <a:tailEnd/>
          </a:ln>
        </p:spPr>
      </p:cxnSp>
      <p:cxnSp>
        <p:nvCxnSpPr>
          <p:cNvPr id="28" name="AutoShape 21">
            <a:extLst>
              <a:ext uri="{FF2B5EF4-FFF2-40B4-BE49-F238E27FC236}">
                <a16:creationId xmlns:a16="http://schemas.microsoft.com/office/drawing/2014/main" id="{170E54DD-8B9A-FE40-A888-25424406C65A}"/>
              </a:ext>
            </a:extLst>
          </p:cNvPr>
          <p:cNvCxnSpPr>
            <a:cxnSpLocks noChangeShapeType="1"/>
            <a:stCxn id="7" idx="3"/>
          </p:cNvCxnSpPr>
          <p:nvPr/>
        </p:nvCxnSpPr>
        <p:spPr bwMode="auto">
          <a:xfrm rot="16200000" flipH="1">
            <a:off x="6212417" y="2250017"/>
            <a:ext cx="228600" cy="757767"/>
          </a:xfrm>
          <a:prstGeom prst="straightConnector1">
            <a:avLst/>
          </a:prstGeom>
          <a:noFill/>
          <a:ln w="12700">
            <a:solidFill>
              <a:schemeClr val="tx1"/>
            </a:solidFill>
            <a:round/>
            <a:headEnd/>
            <a:tailEnd/>
          </a:ln>
        </p:spPr>
      </p:cxnSp>
      <p:cxnSp>
        <p:nvCxnSpPr>
          <p:cNvPr id="29" name="AutoShape 21">
            <a:extLst>
              <a:ext uri="{FF2B5EF4-FFF2-40B4-BE49-F238E27FC236}">
                <a16:creationId xmlns:a16="http://schemas.microsoft.com/office/drawing/2014/main" id="{5DF0A1AC-E122-F444-A6FC-4428E00C9591}"/>
              </a:ext>
            </a:extLst>
          </p:cNvPr>
          <p:cNvCxnSpPr>
            <a:cxnSpLocks noChangeShapeType="1"/>
          </p:cNvCxnSpPr>
          <p:nvPr/>
        </p:nvCxnSpPr>
        <p:spPr bwMode="auto">
          <a:xfrm rot="5400000">
            <a:off x="2744259" y="3913717"/>
            <a:ext cx="304800" cy="2117"/>
          </a:xfrm>
          <a:prstGeom prst="straightConnector1">
            <a:avLst/>
          </a:prstGeom>
          <a:noFill/>
          <a:ln w="12700">
            <a:solidFill>
              <a:schemeClr val="tx1"/>
            </a:solidFill>
            <a:round/>
            <a:headEnd/>
            <a:tailEnd/>
          </a:ln>
        </p:spPr>
      </p:cxnSp>
      <p:cxnSp>
        <p:nvCxnSpPr>
          <p:cNvPr id="30" name="AutoShape 21">
            <a:extLst>
              <a:ext uri="{FF2B5EF4-FFF2-40B4-BE49-F238E27FC236}">
                <a16:creationId xmlns:a16="http://schemas.microsoft.com/office/drawing/2014/main" id="{BB231338-CD9D-3043-B613-564A053205F3}"/>
              </a:ext>
            </a:extLst>
          </p:cNvPr>
          <p:cNvCxnSpPr>
            <a:cxnSpLocks noChangeShapeType="1"/>
            <a:stCxn id="23" idx="0"/>
          </p:cNvCxnSpPr>
          <p:nvPr/>
        </p:nvCxnSpPr>
        <p:spPr bwMode="auto">
          <a:xfrm rot="16200000" flipH="1">
            <a:off x="2926292" y="3739091"/>
            <a:ext cx="196850" cy="249767"/>
          </a:xfrm>
          <a:prstGeom prst="straightConnector1">
            <a:avLst/>
          </a:prstGeom>
          <a:noFill/>
          <a:ln w="12700">
            <a:solidFill>
              <a:schemeClr val="tx1"/>
            </a:solidFill>
            <a:round/>
            <a:headEnd/>
            <a:tailEnd/>
          </a:ln>
        </p:spPr>
      </p:cxnSp>
      <p:grpSp>
        <p:nvGrpSpPr>
          <p:cNvPr id="31" name="Group 59">
            <a:extLst>
              <a:ext uri="{FF2B5EF4-FFF2-40B4-BE49-F238E27FC236}">
                <a16:creationId xmlns:a16="http://schemas.microsoft.com/office/drawing/2014/main" id="{F0E25658-E4C3-9448-B313-288508FF119B}"/>
              </a:ext>
            </a:extLst>
          </p:cNvPr>
          <p:cNvGrpSpPr>
            <a:grpSpLocks/>
          </p:cNvGrpSpPr>
          <p:nvPr/>
        </p:nvGrpSpPr>
        <p:grpSpPr bwMode="auto">
          <a:xfrm>
            <a:off x="5693833" y="2514601"/>
            <a:ext cx="508000" cy="1235075"/>
            <a:chOff x="4270375" y="2514600"/>
            <a:chExt cx="381000" cy="1235075"/>
          </a:xfrm>
        </p:grpSpPr>
        <p:sp>
          <p:nvSpPr>
            <p:cNvPr id="32" name="AutoShape 20">
              <a:extLst>
                <a:ext uri="{FF2B5EF4-FFF2-40B4-BE49-F238E27FC236}">
                  <a16:creationId xmlns:a16="http://schemas.microsoft.com/office/drawing/2014/main" id="{1B10EBCB-8FEA-C042-8A85-00D08A76E2A0}"/>
                </a:ext>
              </a:extLst>
            </p:cNvPr>
            <p:cNvSpPr>
              <a:spLocks noChangeArrowheads="1"/>
            </p:cNvSpPr>
            <p:nvPr/>
          </p:nvSpPr>
          <p:spPr bwMode="auto">
            <a:xfrm flipV="1">
              <a:off x="4270375" y="3444875"/>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33" name="AutoShape 21">
              <a:extLst>
                <a:ext uri="{FF2B5EF4-FFF2-40B4-BE49-F238E27FC236}">
                  <a16:creationId xmlns:a16="http://schemas.microsoft.com/office/drawing/2014/main" id="{DAD539CD-6430-8748-85A0-965501FCB91F}"/>
                </a:ext>
              </a:extLst>
            </p:cNvPr>
            <p:cNvCxnSpPr>
              <a:cxnSpLocks noChangeShapeType="1"/>
              <a:stCxn id="7" idx="3"/>
              <a:endCxn id="32" idx="3"/>
            </p:cNvCxnSpPr>
            <p:nvPr/>
          </p:nvCxnSpPr>
          <p:spPr bwMode="auto">
            <a:xfrm flipH="1">
              <a:off x="4459288" y="2514600"/>
              <a:ext cx="1588" cy="930275"/>
            </a:xfrm>
            <a:prstGeom prst="straightConnector1">
              <a:avLst/>
            </a:prstGeom>
            <a:noFill/>
            <a:ln w="12700">
              <a:solidFill>
                <a:schemeClr val="tx1"/>
              </a:solidFill>
              <a:round/>
              <a:headEnd/>
              <a:tailEnd type="triangle" w="med" len="med"/>
            </a:ln>
          </p:spPr>
        </p:cxnSp>
      </p:grpSp>
      <p:grpSp>
        <p:nvGrpSpPr>
          <p:cNvPr id="34" name="Group 58">
            <a:extLst>
              <a:ext uri="{FF2B5EF4-FFF2-40B4-BE49-F238E27FC236}">
                <a16:creationId xmlns:a16="http://schemas.microsoft.com/office/drawing/2014/main" id="{AE864B05-9FA6-F542-8B18-2864DACDA8BE}"/>
              </a:ext>
            </a:extLst>
          </p:cNvPr>
          <p:cNvGrpSpPr>
            <a:grpSpLocks/>
          </p:cNvGrpSpPr>
          <p:nvPr/>
        </p:nvGrpSpPr>
        <p:grpSpPr bwMode="auto">
          <a:xfrm>
            <a:off x="4673600" y="3762376"/>
            <a:ext cx="1524000" cy="1190625"/>
            <a:chOff x="3505200" y="3762375"/>
            <a:chExt cx="1142999" cy="1190625"/>
          </a:xfrm>
        </p:grpSpPr>
        <p:cxnSp>
          <p:nvCxnSpPr>
            <p:cNvPr id="35" name="AutoShape 23">
              <a:extLst>
                <a:ext uri="{FF2B5EF4-FFF2-40B4-BE49-F238E27FC236}">
                  <a16:creationId xmlns:a16="http://schemas.microsoft.com/office/drawing/2014/main" id="{067B550C-225F-5D48-979D-53795D676C96}"/>
                </a:ext>
              </a:extLst>
            </p:cNvPr>
            <p:cNvCxnSpPr>
              <a:cxnSpLocks noChangeShapeType="1"/>
            </p:cNvCxnSpPr>
            <p:nvPr/>
          </p:nvCxnSpPr>
          <p:spPr bwMode="auto">
            <a:xfrm flipH="1">
              <a:off x="3698875" y="3765550"/>
              <a:ext cx="760413" cy="822325"/>
            </a:xfrm>
            <a:prstGeom prst="straightConnector1">
              <a:avLst/>
            </a:prstGeom>
            <a:noFill/>
            <a:ln w="12700">
              <a:solidFill>
                <a:schemeClr val="tx1"/>
              </a:solidFill>
              <a:round/>
              <a:headEnd/>
              <a:tailEnd type="triangle" w="med" len="med"/>
            </a:ln>
          </p:spPr>
        </p:cxnSp>
        <p:sp>
          <p:nvSpPr>
            <p:cNvPr id="36" name="Rectangle 7">
              <a:extLst>
                <a:ext uri="{FF2B5EF4-FFF2-40B4-BE49-F238E27FC236}">
                  <a16:creationId xmlns:a16="http://schemas.microsoft.com/office/drawing/2014/main" id="{FB88EEBB-EC1E-FC47-B2A6-D4E83FB2FD1E}"/>
                </a:ext>
              </a:extLst>
            </p:cNvPr>
            <p:cNvSpPr>
              <a:spLocks noChangeArrowheads="1"/>
            </p:cNvSpPr>
            <p:nvPr/>
          </p:nvSpPr>
          <p:spPr bwMode="auto">
            <a:xfrm>
              <a:off x="350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2</a:t>
              </a:r>
            </a:p>
          </p:txBody>
        </p:sp>
        <p:cxnSp>
          <p:nvCxnSpPr>
            <p:cNvPr id="37" name="AutoShape 21">
              <a:extLst>
                <a:ext uri="{FF2B5EF4-FFF2-40B4-BE49-F238E27FC236}">
                  <a16:creationId xmlns:a16="http://schemas.microsoft.com/office/drawing/2014/main" id="{0BAD2B03-91BC-D140-A019-8F58FBD42ADB}"/>
                </a:ext>
              </a:extLst>
            </p:cNvPr>
            <p:cNvCxnSpPr>
              <a:cxnSpLocks noChangeShapeType="1"/>
            </p:cNvCxnSpPr>
            <p:nvPr/>
          </p:nvCxnSpPr>
          <p:spPr bwMode="auto">
            <a:xfrm rot="5400000">
              <a:off x="4306094" y="3913981"/>
              <a:ext cx="304800" cy="1588"/>
            </a:xfrm>
            <a:prstGeom prst="straightConnector1">
              <a:avLst/>
            </a:prstGeom>
            <a:noFill/>
            <a:ln w="12700">
              <a:solidFill>
                <a:schemeClr val="tx1"/>
              </a:solidFill>
              <a:round/>
              <a:headEnd/>
              <a:tailEnd/>
            </a:ln>
          </p:spPr>
        </p:cxnSp>
        <p:cxnSp>
          <p:nvCxnSpPr>
            <p:cNvPr id="38" name="AutoShape 21">
              <a:extLst>
                <a:ext uri="{FF2B5EF4-FFF2-40B4-BE49-F238E27FC236}">
                  <a16:creationId xmlns:a16="http://schemas.microsoft.com/office/drawing/2014/main" id="{33D700AD-1673-4B42-9A78-0A5770FBD47D}"/>
                </a:ext>
              </a:extLst>
            </p:cNvPr>
            <p:cNvCxnSpPr>
              <a:cxnSpLocks noChangeShapeType="1"/>
            </p:cNvCxnSpPr>
            <p:nvPr/>
          </p:nvCxnSpPr>
          <p:spPr bwMode="auto">
            <a:xfrm rot="16200000" flipH="1">
              <a:off x="4456112" y="3770312"/>
              <a:ext cx="196850" cy="187325"/>
            </a:xfrm>
            <a:prstGeom prst="straightConnector1">
              <a:avLst/>
            </a:prstGeom>
            <a:noFill/>
            <a:ln w="12700">
              <a:solidFill>
                <a:schemeClr val="tx1"/>
              </a:solidFill>
              <a:round/>
              <a:headEnd/>
              <a:tailEnd/>
            </a:ln>
          </p:spPr>
        </p:cxnSp>
      </p:grpSp>
      <p:grpSp>
        <p:nvGrpSpPr>
          <p:cNvPr id="39" name="Group 61">
            <a:extLst>
              <a:ext uri="{FF2B5EF4-FFF2-40B4-BE49-F238E27FC236}">
                <a16:creationId xmlns:a16="http://schemas.microsoft.com/office/drawing/2014/main" id="{4FB527D4-BB63-E543-983A-D0403E6B754D}"/>
              </a:ext>
            </a:extLst>
          </p:cNvPr>
          <p:cNvGrpSpPr>
            <a:grpSpLocks/>
          </p:cNvGrpSpPr>
          <p:nvPr/>
        </p:nvGrpSpPr>
        <p:grpSpPr bwMode="auto">
          <a:xfrm>
            <a:off x="5947833" y="2514600"/>
            <a:ext cx="3302000" cy="1250950"/>
            <a:chOff x="4460875" y="2514600"/>
            <a:chExt cx="2476500" cy="1250950"/>
          </a:xfrm>
        </p:grpSpPr>
        <p:sp>
          <p:nvSpPr>
            <p:cNvPr id="40" name="AutoShape 26">
              <a:extLst>
                <a:ext uri="{FF2B5EF4-FFF2-40B4-BE49-F238E27FC236}">
                  <a16:creationId xmlns:a16="http://schemas.microsoft.com/office/drawing/2014/main" id="{73200147-B67D-854F-A019-6C460C476C83}"/>
                </a:ext>
              </a:extLst>
            </p:cNvPr>
            <p:cNvSpPr>
              <a:spLocks noChangeArrowheads="1"/>
            </p:cNvSpPr>
            <p:nvPr/>
          </p:nvSpPr>
          <p:spPr bwMode="auto">
            <a:xfrm flipV="1">
              <a:off x="6556375" y="3460750"/>
              <a:ext cx="381000" cy="304800"/>
            </a:xfrm>
            <a:prstGeom prst="triangle">
              <a:avLst>
                <a:gd name="adj" fmla="val 50000"/>
              </a:avLst>
            </a:prstGeom>
            <a:solidFill>
              <a:srgbClr val="CCCCCC"/>
            </a:solidFill>
            <a:ln w="12700">
              <a:solidFill>
                <a:schemeClr val="tx1"/>
              </a:solidFill>
              <a:miter lim="800000"/>
              <a:headEnd/>
              <a:tailEnd/>
            </a:ln>
          </p:spPr>
          <p:txBody>
            <a:bodyPr wrap="none" anchor="ctr"/>
            <a:lstStyle/>
            <a:p>
              <a:endParaRPr lang="en-US"/>
            </a:p>
          </p:txBody>
        </p:sp>
        <p:cxnSp>
          <p:nvCxnSpPr>
            <p:cNvPr id="41" name="AutoShape 27">
              <a:extLst>
                <a:ext uri="{FF2B5EF4-FFF2-40B4-BE49-F238E27FC236}">
                  <a16:creationId xmlns:a16="http://schemas.microsoft.com/office/drawing/2014/main" id="{2C80C4BC-674C-2649-AD80-BEB61295F128}"/>
                </a:ext>
              </a:extLst>
            </p:cNvPr>
            <p:cNvCxnSpPr>
              <a:cxnSpLocks noChangeShapeType="1"/>
              <a:stCxn id="7" idx="3"/>
              <a:endCxn id="40" idx="3"/>
            </p:cNvCxnSpPr>
            <p:nvPr/>
          </p:nvCxnSpPr>
          <p:spPr bwMode="auto">
            <a:xfrm>
              <a:off x="4460875" y="2514600"/>
              <a:ext cx="2284413" cy="946150"/>
            </a:xfrm>
            <a:prstGeom prst="straightConnector1">
              <a:avLst/>
            </a:prstGeom>
            <a:noFill/>
            <a:ln w="12700">
              <a:solidFill>
                <a:schemeClr val="tx1"/>
              </a:solidFill>
              <a:round/>
              <a:headEnd/>
              <a:tailEnd type="triangle" w="med" len="med"/>
            </a:ln>
          </p:spPr>
        </p:cxnSp>
      </p:grpSp>
      <p:grpSp>
        <p:nvGrpSpPr>
          <p:cNvPr id="42" name="Group 60">
            <a:extLst>
              <a:ext uri="{FF2B5EF4-FFF2-40B4-BE49-F238E27FC236}">
                <a16:creationId xmlns:a16="http://schemas.microsoft.com/office/drawing/2014/main" id="{9A878E27-D9A3-B54B-AEEF-9476CEB7B46A}"/>
              </a:ext>
            </a:extLst>
          </p:cNvPr>
          <p:cNvGrpSpPr>
            <a:grpSpLocks/>
          </p:cNvGrpSpPr>
          <p:nvPr/>
        </p:nvGrpSpPr>
        <p:grpSpPr bwMode="auto">
          <a:xfrm>
            <a:off x="7721600" y="3762376"/>
            <a:ext cx="1524000" cy="1190625"/>
            <a:chOff x="5791200" y="3762375"/>
            <a:chExt cx="1142999" cy="1190625"/>
          </a:xfrm>
        </p:grpSpPr>
        <p:cxnSp>
          <p:nvCxnSpPr>
            <p:cNvPr id="43" name="AutoShape 29">
              <a:extLst>
                <a:ext uri="{FF2B5EF4-FFF2-40B4-BE49-F238E27FC236}">
                  <a16:creationId xmlns:a16="http://schemas.microsoft.com/office/drawing/2014/main" id="{AC1FF040-95A8-504D-8608-A75D2F27B3D3}"/>
                </a:ext>
              </a:extLst>
            </p:cNvPr>
            <p:cNvCxnSpPr>
              <a:cxnSpLocks noChangeShapeType="1"/>
            </p:cNvCxnSpPr>
            <p:nvPr/>
          </p:nvCxnSpPr>
          <p:spPr bwMode="auto">
            <a:xfrm flipH="1">
              <a:off x="5984875" y="3765550"/>
              <a:ext cx="760413" cy="822325"/>
            </a:xfrm>
            <a:prstGeom prst="straightConnector1">
              <a:avLst/>
            </a:prstGeom>
            <a:noFill/>
            <a:ln w="12700">
              <a:solidFill>
                <a:schemeClr val="tx1"/>
              </a:solidFill>
              <a:round/>
              <a:headEnd/>
              <a:tailEnd type="triangle" w="med" len="med"/>
            </a:ln>
          </p:spPr>
        </p:cxnSp>
        <p:sp>
          <p:nvSpPr>
            <p:cNvPr id="44" name="Rectangle 7">
              <a:extLst>
                <a:ext uri="{FF2B5EF4-FFF2-40B4-BE49-F238E27FC236}">
                  <a16:creationId xmlns:a16="http://schemas.microsoft.com/office/drawing/2014/main" id="{0CF6E0A4-BBB5-A142-A8A2-3C274C5EA41D}"/>
                </a:ext>
              </a:extLst>
            </p:cNvPr>
            <p:cNvSpPr>
              <a:spLocks noChangeArrowheads="1"/>
            </p:cNvSpPr>
            <p:nvPr/>
          </p:nvSpPr>
          <p:spPr bwMode="auto">
            <a:xfrm>
              <a:off x="5791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14</a:t>
              </a:r>
            </a:p>
          </p:txBody>
        </p:sp>
        <p:cxnSp>
          <p:nvCxnSpPr>
            <p:cNvPr id="45" name="AutoShape 21">
              <a:extLst>
                <a:ext uri="{FF2B5EF4-FFF2-40B4-BE49-F238E27FC236}">
                  <a16:creationId xmlns:a16="http://schemas.microsoft.com/office/drawing/2014/main" id="{9BBCE285-48B3-B94D-9E9B-BAA3D7AF2477}"/>
                </a:ext>
              </a:extLst>
            </p:cNvPr>
            <p:cNvCxnSpPr>
              <a:cxnSpLocks noChangeShapeType="1"/>
            </p:cNvCxnSpPr>
            <p:nvPr/>
          </p:nvCxnSpPr>
          <p:spPr bwMode="auto">
            <a:xfrm rot="5400000">
              <a:off x="6592094" y="3913981"/>
              <a:ext cx="304800" cy="1588"/>
            </a:xfrm>
            <a:prstGeom prst="straightConnector1">
              <a:avLst/>
            </a:prstGeom>
            <a:noFill/>
            <a:ln w="12700">
              <a:solidFill>
                <a:schemeClr val="tx1"/>
              </a:solidFill>
              <a:round/>
              <a:headEnd/>
              <a:tailEnd/>
            </a:ln>
          </p:spPr>
        </p:cxnSp>
        <p:cxnSp>
          <p:nvCxnSpPr>
            <p:cNvPr id="47" name="AutoShape 21">
              <a:extLst>
                <a:ext uri="{FF2B5EF4-FFF2-40B4-BE49-F238E27FC236}">
                  <a16:creationId xmlns:a16="http://schemas.microsoft.com/office/drawing/2014/main" id="{DFA7E827-64F0-214D-AA08-20ED53948263}"/>
                </a:ext>
              </a:extLst>
            </p:cNvPr>
            <p:cNvCxnSpPr>
              <a:cxnSpLocks noChangeShapeType="1"/>
            </p:cNvCxnSpPr>
            <p:nvPr/>
          </p:nvCxnSpPr>
          <p:spPr bwMode="auto">
            <a:xfrm rot="16200000" flipH="1">
              <a:off x="6742112" y="3770312"/>
              <a:ext cx="196850" cy="187325"/>
            </a:xfrm>
            <a:prstGeom prst="straightConnector1">
              <a:avLst/>
            </a:prstGeom>
            <a:noFill/>
            <a:ln w="12700">
              <a:solidFill>
                <a:schemeClr val="tx1"/>
              </a:solidFill>
              <a:round/>
              <a:headEnd/>
              <a:tailEnd/>
            </a:ln>
          </p:spPr>
        </p:cxnSp>
      </p:grpSp>
      <p:grpSp>
        <p:nvGrpSpPr>
          <p:cNvPr id="48" name="Group 64">
            <a:extLst>
              <a:ext uri="{FF2B5EF4-FFF2-40B4-BE49-F238E27FC236}">
                <a16:creationId xmlns:a16="http://schemas.microsoft.com/office/drawing/2014/main" id="{1D7B9BEA-51DC-1F4C-90FE-BF5F21EC3397}"/>
              </a:ext>
            </a:extLst>
          </p:cNvPr>
          <p:cNvGrpSpPr>
            <a:grpSpLocks/>
          </p:cNvGrpSpPr>
          <p:nvPr/>
        </p:nvGrpSpPr>
        <p:grpSpPr bwMode="auto">
          <a:xfrm>
            <a:off x="5689600" y="3765550"/>
            <a:ext cx="508000" cy="1187450"/>
            <a:chOff x="6553200" y="3765550"/>
            <a:chExt cx="381000" cy="1187450"/>
          </a:xfrm>
        </p:grpSpPr>
        <p:cxnSp>
          <p:nvCxnSpPr>
            <p:cNvPr id="49" name="AutoShape 33">
              <a:extLst>
                <a:ext uri="{FF2B5EF4-FFF2-40B4-BE49-F238E27FC236}">
                  <a16:creationId xmlns:a16="http://schemas.microsoft.com/office/drawing/2014/main" id="{374276FB-7A33-B642-ABDD-DA6BB4A81ECB}"/>
                </a:ext>
              </a:extLst>
            </p:cNvPr>
            <p:cNvCxnSpPr>
              <a:cxnSpLocks noChangeShapeType="1"/>
            </p:cNvCxnSpPr>
            <p:nvPr/>
          </p:nvCxnSpPr>
          <p:spPr bwMode="auto">
            <a:xfrm>
              <a:off x="6745288" y="3765550"/>
              <a:ext cx="1588" cy="806450"/>
            </a:xfrm>
            <a:prstGeom prst="straightConnector1">
              <a:avLst/>
            </a:prstGeom>
            <a:noFill/>
            <a:ln w="12700">
              <a:solidFill>
                <a:schemeClr val="tx1"/>
              </a:solidFill>
              <a:round/>
              <a:headEnd/>
              <a:tailEnd type="triangle" w="med" len="med"/>
            </a:ln>
          </p:spPr>
        </p:cxnSp>
        <p:sp>
          <p:nvSpPr>
            <p:cNvPr id="50" name="Rectangle 7">
              <a:extLst>
                <a:ext uri="{FF2B5EF4-FFF2-40B4-BE49-F238E27FC236}">
                  <a16:creationId xmlns:a16="http://schemas.microsoft.com/office/drawing/2014/main" id="{5FBEDB84-8C98-F949-BDCA-50C4FC0F9DBF}"/>
                </a:ext>
              </a:extLst>
            </p:cNvPr>
            <p:cNvSpPr>
              <a:spLocks noChangeArrowheads="1"/>
            </p:cNvSpPr>
            <p:nvPr/>
          </p:nvSpPr>
          <p:spPr bwMode="auto">
            <a:xfrm>
              <a:off x="6553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4</a:t>
              </a:r>
            </a:p>
          </p:txBody>
        </p:sp>
      </p:grpSp>
      <p:grpSp>
        <p:nvGrpSpPr>
          <p:cNvPr id="51" name="Group 65">
            <a:extLst>
              <a:ext uri="{FF2B5EF4-FFF2-40B4-BE49-F238E27FC236}">
                <a16:creationId xmlns:a16="http://schemas.microsoft.com/office/drawing/2014/main" id="{07F2BA86-B85A-CE47-8AAB-1BBA4DCE023C}"/>
              </a:ext>
            </a:extLst>
          </p:cNvPr>
          <p:cNvGrpSpPr>
            <a:grpSpLocks/>
          </p:cNvGrpSpPr>
          <p:nvPr/>
        </p:nvGrpSpPr>
        <p:grpSpPr bwMode="auto">
          <a:xfrm>
            <a:off x="5945717" y="3765550"/>
            <a:ext cx="1267883" cy="1187450"/>
            <a:chOff x="6745288" y="3765550"/>
            <a:chExt cx="950912" cy="1187450"/>
          </a:xfrm>
        </p:grpSpPr>
        <p:cxnSp>
          <p:nvCxnSpPr>
            <p:cNvPr id="52" name="AutoShape 37">
              <a:extLst>
                <a:ext uri="{FF2B5EF4-FFF2-40B4-BE49-F238E27FC236}">
                  <a16:creationId xmlns:a16="http://schemas.microsoft.com/office/drawing/2014/main" id="{BBEAB7B6-3A71-5745-BACD-6D7E3D696946}"/>
                </a:ext>
              </a:extLst>
            </p:cNvPr>
            <p:cNvCxnSpPr>
              <a:cxnSpLocks noChangeShapeType="1"/>
            </p:cNvCxnSpPr>
            <p:nvPr/>
          </p:nvCxnSpPr>
          <p:spPr bwMode="auto">
            <a:xfrm>
              <a:off x="6745288" y="3765550"/>
              <a:ext cx="763587" cy="822325"/>
            </a:xfrm>
            <a:prstGeom prst="straightConnector1">
              <a:avLst/>
            </a:prstGeom>
            <a:noFill/>
            <a:ln w="12700">
              <a:solidFill>
                <a:schemeClr val="tx1"/>
              </a:solidFill>
              <a:round/>
              <a:headEnd/>
              <a:tailEnd type="triangle" w="med" len="med"/>
            </a:ln>
          </p:spPr>
        </p:cxnSp>
        <p:sp>
          <p:nvSpPr>
            <p:cNvPr id="53" name="Rectangle 7">
              <a:extLst>
                <a:ext uri="{FF2B5EF4-FFF2-40B4-BE49-F238E27FC236}">
                  <a16:creationId xmlns:a16="http://schemas.microsoft.com/office/drawing/2014/main" id="{04B1107D-A67F-4A4E-B897-EADCB2DADBC8}"/>
                </a:ext>
              </a:extLst>
            </p:cNvPr>
            <p:cNvSpPr>
              <a:spLocks noChangeArrowheads="1"/>
            </p:cNvSpPr>
            <p:nvPr/>
          </p:nvSpPr>
          <p:spPr bwMode="auto">
            <a:xfrm>
              <a:off x="7315200" y="4648200"/>
              <a:ext cx="381000" cy="304800"/>
            </a:xfrm>
            <a:prstGeom prst="rect">
              <a:avLst/>
            </a:prstGeom>
            <a:solidFill>
              <a:srgbClr val="CCCCCC"/>
            </a:solidFill>
            <a:ln w="9525">
              <a:solidFill>
                <a:schemeClr val="tx1"/>
              </a:solidFill>
              <a:miter lim="800000"/>
              <a:headEnd/>
              <a:tailEnd/>
            </a:ln>
          </p:spPr>
          <p:txBody>
            <a:bodyPr wrap="none" anchor="ctr"/>
            <a:lstStyle/>
            <a:p>
              <a:pPr algn="ctr"/>
              <a:r>
                <a:rPr lang="en-US"/>
                <a:t>6</a:t>
              </a:r>
            </a:p>
          </p:txBody>
        </p:sp>
      </p:grpSp>
    </p:spTree>
    <p:extLst>
      <p:ext uri="{BB962C8B-B14F-4D97-AF65-F5344CB8AC3E}">
        <p14:creationId xmlns:p14="http://schemas.microsoft.com/office/powerpoint/2010/main" val="2816214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EF59E41-0BAC-D94F-91E7-873DDB5D9239}"/>
              </a:ext>
            </a:extLst>
          </p:cNvPr>
          <p:cNvSpPr txBox="1">
            <a:spLocks noChangeArrowheads="1"/>
          </p:cNvSpPr>
          <p:nvPr/>
        </p:nvSpPr>
        <p:spPr>
          <a:xfrm>
            <a:off x="0" y="-19050"/>
            <a:ext cx="12192000" cy="8572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Calibri" panose="020F0502020204030204" pitchFamily="34" charset="0"/>
                <a:cs typeface="Calibri" panose="020F0502020204030204" pitchFamily="34" charset="0"/>
              </a:rPr>
              <a:t>Alpha-Beta Pruning</a:t>
            </a:r>
          </a:p>
        </p:txBody>
      </p:sp>
      <p:cxnSp>
        <p:nvCxnSpPr>
          <p:cNvPr id="5" name="Straight Connector 4">
            <a:extLst>
              <a:ext uri="{FF2B5EF4-FFF2-40B4-BE49-F238E27FC236}">
                <a16:creationId xmlns:a16="http://schemas.microsoft.com/office/drawing/2014/main" id="{18A2BA32-6139-854A-ABA0-139C6E9DA513}"/>
              </a:ext>
            </a:extLst>
          </p:cNvPr>
          <p:cNvCxnSpPr>
            <a:cxnSpLocks/>
          </p:cNvCxnSpPr>
          <p:nvPr/>
        </p:nvCxnSpPr>
        <p:spPr>
          <a:xfrm>
            <a:off x="0" y="838200"/>
            <a:ext cx="12192000"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8" name="Slide Number Placeholder 5">
            <a:extLst>
              <a:ext uri="{FF2B5EF4-FFF2-40B4-BE49-F238E27FC236}">
                <a16:creationId xmlns:a16="http://schemas.microsoft.com/office/drawing/2014/main" id="{DB6B82A3-4DB1-3640-B5AC-BF5442E980A4}"/>
              </a:ext>
            </a:extLst>
          </p:cNvPr>
          <p:cNvSpPr>
            <a:spLocks noGrp="1"/>
          </p:cNvSpPr>
          <p:nvPr>
            <p:ph type="sldNum" sz="quarter" idx="12"/>
          </p:nvPr>
        </p:nvSpPr>
        <p:spPr>
          <a:xfrm>
            <a:off x="11400311" y="6356350"/>
            <a:ext cx="625617" cy="365125"/>
          </a:xfrm>
        </p:spPr>
        <p:txBody>
          <a:bodyPr/>
          <a:lstStyle/>
          <a:p>
            <a:fld id="{2FBE9FE5-B1FE-D34A-9F6B-9382BD8E23AD}" type="slidenum">
              <a:rPr lang="en-US" smtClean="0"/>
              <a:t>31</a:t>
            </a:fld>
            <a:endParaRPr lang="en-US" dirty="0"/>
          </a:p>
        </p:txBody>
      </p:sp>
      <p:sp>
        <p:nvSpPr>
          <p:cNvPr id="9" name="Content Placeholder 2">
            <a:extLst>
              <a:ext uri="{FF2B5EF4-FFF2-40B4-BE49-F238E27FC236}">
                <a16:creationId xmlns:a16="http://schemas.microsoft.com/office/drawing/2014/main" id="{00EF2F0C-6CAE-654E-81E7-9C5A6D8C76AA}"/>
              </a:ext>
            </a:extLst>
          </p:cNvPr>
          <p:cNvSpPr txBox="1">
            <a:spLocks/>
          </p:cNvSpPr>
          <p:nvPr/>
        </p:nvSpPr>
        <p:spPr>
          <a:xfrm>
            <a:off x="9899115" y="6538912"/>
            <a:ext cx="1814004" cy="2473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200" dirty="0">
                <a:latin typeface="Calibri" panose="020F0502020204030204" pitchFamily="34" charset="0"/>
                <a:cs typeface="Calibri" panose="020F0502020204030204" pitchFamily="34" charset="0"/>
              </a:rPr>
              <a:t>Figure from Berkley AI</a:t>
            </a:r>
          </a:p>
        </p:txBody>
      </p:sp>
      <p:sp>
        <p:nvSpPr>
          <p:cNvPr id="7" name="Rectangle 3">
            <a:extLst>
              <a:ext uri="{FF2B5EF4-FFF2-40B4-BE49-F238E27FC236}">
                <a16:creationId xmlns:a16="http://schemas.microsoft.com/office/drawing/2014/main" id="{30F41DEF-4AA4-E447-9180-66B3CBBFC823}"/>
              </a:ext>
            </a:extLst>
          </p:cNvPr>
          <p:cNvSpPr>
            <a:spLocks noGrp="1" noChangeArrowheads="1"/>
          </p:cNvSpPr>
          <p:nvPr>
            <p:ph idx="1"/>
          </p:nvPr>
        </p:nvSpPr>
        <p:spPr>
          <a:xfrm>
            <a:off x="457200" y="1447800"/>
            <a:ext cx="6858000" cy="4525963"/>
          </a:xfrm>
        </p:spPr>
        <p:txBody>
          <a:bodyPr>
            <a:normAutofit lnSpcReduction="10000"/>
          </a:bodyPr>
          <a:lstStyle/>
          <a:p>
            <a:pPr eaLnBrk="1" hangingPunct="1">
              <a:lnSpc>
                <a:spcPct val="110000"/>
              </a:lnSpc>
            </a:pPr>
            <a:r>
              <a:rPr lang="en-US" sz="2400" dirty="0"/>
              <a:t>General configuration (MIN version)</a:t>
            </a:r>
          </a:p>
          <a:p>
            <a:pPr lvl="1" eaLnBrk="1" hangingPunct="1">
              <a:lnSpc>
                <a:spcPct val="110000"/>
              </a:lnSpc>
            </a:pPr>
            <a:r>
              <a:rPr lang="en-US" sz="2000" dirty="0">
                <a:sym typeface="Symbol" pitchFamily="18" charset="2"/>
              </a:rPr>
              <a:t>We’re computing the MIN-VALUE at some node </a:t>
            </a:r>
            <a:r>
              <a:rPr lang="en-US" sz="2000" i="1" dirty="0">
                <a:sym typeface="Symbol" pitchFamily="18" charset="2"/>
              </a:rPr>
              <a:t>n</a:t>
            </a:r>
          </a:p>
          <a:p>
            <a:pPr lvl="1" eaLnBrk="1" hangingPunct="1">
              <a:lnSpc>
                <a:spcPct val="110000"/>
              </a:lnSpc>
            </a:pPr>
            <a:r>
              <a:rPr lang="en-US" sz="2000" dirty="0">
                <a:sym typeface="Symbol" pitchFamily="18" charset="2"/>
              </a:rPr>
              <a:t>We’re looping over </a:t>
            </a:r>
            <a:r>
              <a:rPr lang="en-US" sz="2000" i="1" dirty="0" err="1">
                <a:sym typeface="Symbol" pitchFamily="18" charset="2"/>
              </a:rPr>
              <a:t>n</a:t>
            </a:r>
            <a:r>
              <a:rPr lang="en-US" sz="2000" dirty="0" err="1">
                <a:sym typeface="Symbol" pitchFamily="18" charset="2"/>
              </a:rPr>
              <a:t>’s</a:t>
            </a:r>
            <a:r>
              <a:rPr lang="en-US" sz="2000" dirty="0">
                <a:sym typeface="Symbol" pitchFamily="18" charset="2"/>
              </a:rPr>
              <a:t> children</a:t>
            </a:r>
          </a:p>
          <a:p>
            <a:pPr lvl="1" eaLnBrk="1" hangingPunct="1">
              <a:lnSpc>
                <a:spcPct val="110000"/>
              </a:lnSpc>
            </a:pPr>
            <a:r>
              <a:rPr lang="en-US" sz="2000" i="1" dirty="0" err="1">
                <a:sym typeface="Symbol" pitchFamily="18" charset="2"/>
              </a:rPr>
              <a:t>n</a:t>
            </a:r>
            <a:r>
              <a:rPr lang="en-US" sz="2000" dirty="0" err="1">
                <a:sym typeface="Symbol" pitchFamily="18" charset="2"/>
              </a:rPr>
              <a:t>’s</a:t>
            </a:r>
            <a:r>
              <a:rPr lang="en-US" sz="2000" dirty="0">
                <a:sym typeface="Symbol" pitchFamily="18" charset="2"/>
              </a:rPr>
              <a:t> estimate of the </a:t>
            </a:r>
            <a:r>
              <a:rPr lang="en-US" sz="2000" dirty="0" err="1">
                <a:sym typeface="Symbol" pitchFamily="18" charset="2"/>
              </a:rPr>
              <a:t>childrens</a:t>
            </a:r>
            <a:r>
              <a:rPr lang="en-US" sz="2000" dirty="0">
                <a:sym typeface="Symbol" pitchFamily="18" charset="2"/>
              </a:rPr>
              <a:t>’ min is dropping</a:t>
            </a:r>
          </a:p>
          <a:p>
            <a:pPr lvl="1" eaLnBrk="1" hangingPunct="1">
              <a:lnSpc>
                <a:spcPct val="110000"/>
              </a:lnSpc>
            </a:pPr>
            <a:r>
              <a:rPr lang="en-US" sz="2000" dirty="0">
                <a:sym typeface="Symbol" pitchFamily="18" charset="2"/>
              </a:rPr>
              <a:t>Who cares about </a:t>
            </a:r>
            <a:r>
              <a:rPr lang="en-US" sz="2000" i="1" dirty="0" err="1">
                <a:sym typeface="Symbol" pitchFamily="18" charset="2"/>
              </a:rPr>
              <a:t>n</a:t>
            </a:r>
            <a:r>
              <a:rPr lang="en-US" sz="2000" dirty="0" err="1">
                <a:sym typeface="Symbol" pitchFamily="18" charset="2"/>
              </a:rPr>
              <a:t>’s</a:t>
            </a:r>
            <a:r>
              <a:rPr lang="en-US" sz="2000" dirty="0">
                <a:sym typeface="Symbol" pitchFamily="18" charset="2"/>
              </a:rPr>
              <a:t> value?  MAX</a:t>
            </a:r>
          </a:p>
          <a:p>
            <a:pPr lvl="1" eaLnBrk="1" hangingPunct="1">
              <a:lnSpc>
                <a:spcPct val="110000"/>
              </a:lnSpc>
            </a:pPr>
            <a:r>
              <a:rPr lang="en-US" sz="2000" dirty="0">
                <a:sym typeface="Symbol" pitchFamily="18" charset="2"/>
              </a:rPr>
              <a:t>Let </a:t>
            </a:r>
            <a:r>
              <a:rPr lang="en-US" sz="2000" i="1" dirty="0">
                <a:sym typeface="Symbol" pitchFamily="18" charset="2"/>
              </a:rPr>
              <a:t>a</a:t>
            </a:r>
            <a:r>
              <a:rPr lang="en-US" sz="2000" dirty="0"/>
              <a:t> be the best value that MAX can get at any choice point along the current path from the root</a:t>
            </a:r>
          </a:p>
          <a:p>
            <a:pPr lvl="1" eaLnBrk="1" hangingPunct="1">
              <a:lnSpc>
                <a:spcPct val="110000"/>
              </a:lnSpc>
            </a:pPr>
            <a:r>
              <a:rPr lang="en-US" sz="2000" dirty="0"/>
              <a:t>If </a:t>
            </a:r>
            <a:r>
              <a:rPr lang="en-US" sz="2000" i="1" dirty="0"/>
              <a:t>n</a:t>
            </a:r>
            <a:r>
              <a:rPr lang="en-US" sz="2000" dirty="0"/>
              <a:t> becomes worse than </a:t>
            </a:r>
            <a:r>
              <a:rPr lang="en-US" sz="2000" i="1" dirty="0">
                <a:sym typeface="Symbol" pitchFamily="18" charset="2"/>
              </a:rPr>
              <a:t>a</a:t>
            </a:r>
            <a:r>
              <a:rPr lang="en-US" sz="2000" dirty="0"/>
              <a:t>, MAX will avoid it, so we can stop considering </a:t>
            </a:r>
            <a:r>
              <a:rPr lang="en-US" sz="2000" i="1" dirty="0" err="1"/>
              <a:t>n</a:t>
            </a:r>
            <a:r>
              <a:rPr lang="en-US" sz="2000" dirty="0" err="1"/>
              <a:t>’s</a:t>
            </a:r>
            <a:r>
              <a:rPr lang="en-US" sz="2000" dirty="0"/>
              <a:t> other children (it’s already bad enough that it won’t be played)</a:t>
            </a:r>
          </a:p>
          <a:p>
            <a:pPr lvl="1" eaLnBrk="1" hangingPunct="1">
              <a:lnSpc>
                <a:spcPct val="110000"/>
              </a:lnSpc>
            </a:pPr>
            <a:endParaRPr lang="en-US" sz="2000" dirty="0"/>
          </a:p>
          <a:p>
            <a:pPr>
              <a:lnSpc>
                <a:spcPct val="110000"/>
              </a:lnSpc>
            </a:pPr>
            <a:r>
              <a:rPr lang="en-US" sz="2400" dirty="0"/>
              <a:t>MAX version is symmetric</a:t>
            </a:r>
            <a:endParaRPr lang="en-US" sz="2000" dirty="0"/>
          </a:p>
        </p:txBody>
      </p:sp>
      <p:sp>
        <p:nvSpPr>
          <p:cNvPr id="10" name="Text Box 4">
            <a:extLst>
              <a:ext uri="{FF2B5EF4-FFF2-40B4-BE49-F238E27FC236}">
                <a16:creationId xmlns:a16="http://schemas.microsoft.com/office/drawing/2014/main" id="{E2F36930-57F8-D445-88D3-AC65A10458A0}"/>
              </a:ext>
            </a:extLst>
          </p:cNvPr>
          <p:cNvSpPr txBox="1">
            <a:spLocks noChangeArrowheads="1"/>
          </p:cNvSpPr>
          <p:nvPr/>
        </p:nvSpPr>
        <p:spPr bwMode="auto">
          <a:xfrm>
            <a:off x="7778750" y="1995765"/>
            <a:ext cx="635110" cy="369332"/>
          </a:xfrm>
          <a:prstGeom prst="rect">
            <a:avLst/>
          </a:prstGeom>
          <a:noFill/>
          <a:ln w="12700">
            <a:noFill/>
            <a:miter lim="800000"/>
            <a:headEnd/>
            <a:tailEnd/>
          </a:ln>
        </p:spPr>
        <p:txBody>
          <a:bodyPr wrap="none" anchor="ctr">
            <a:spAutoFit/>
          </a:bodyPr>
          <a:lstStyle/>
          <a:p>
            <a:r>
              <a:rPr lang="en-US">
                <a:latin typeface="Calibri" pitchFamily="34" charset="0"/>
              </a:rPr>
              <a:t>MAX</a:t>
            </a:r>
          </a:p>
        </p:txBody>
      </p:sp>
      <p:sp>
        <p:nvSpPr>
          <p:cNvPr id="11" name="Text Box 5">
            <a:extLst>
              <a:ext uri="{FF2B5EF4-FFF2-40B4-BE49-F238E27FC236}">
                <a16:creationId xmlns:a16="http://schemas.microsoft.com/office/drawing/2014/main" id="{7251B5D0-736D-F742-AE6C-CDDA135CCC64}"/>
              </a:ext>
            </a:extLst>
          </p:cNvPr>
          <p:cNvSpPr txBox="1">
            <a:spLocks noChangeArrowheads="1"/>
          </p:cNvSpPr>
          <p:nvPr/>
        </p:nvSpPr>
        <p:spPr bwMode="auto">
          <a:xfrm>
            <a:off x="7778750" y="2819400"/>
            <a:ext cx="608013" cy="369888"/>
          </a:xfrm>
          <a:prstGeom prst="rect">
            <a:avLst/>
          </a:prstGeom>
          <a:noFill/>
          <a:ln w="12700">
            <a:noFill/>
            <a:miter lim="800000"/>
            <a:headEnd/>
            <a:tailEnd/>
          </a:ln>
        </p:spPr>
        <p:txBody>
          <a:bodyPr wrap="none" anchor="ctr">
            <a:spAutoFit/>
          </a:bodyPr>
          <a:lstStyle/>
          <a:p>
            <a:r>
              <a:rPr lang="en-US">
                <a:latin typeface="Calibri" pitchFamily="34" charset="0"/>
              </a:rPr>
              <a:t>MIN</a:t>
            </a:r>
          </a:p>
        </p:txBody>
      </p:sp>
      <p:sp>
        <p:nvSpPr>
          <p:cNvPr id="12" name="Text Box 6">
            <a:extLst>
              <a:ext uri="{FF2B5EF4-FFF2-40B4-BE49-F238E27FC236}">
                <a16:creationId xmlns:a16="http://schemas.microsoft.com/office/drawing/2014/main" id="{9D79F94A-941D-864D-9E62-8D1ED184BFA6}"/>
              </a:ext>
            </a:extLst>
          </p:cNvPr>
          <p:cNvSpPr txBox="1">
            <a:spLocks noChangeArrowheads="1"/>
          </p:cNvSpPr>
          <p:nvPr/>
        </p:nvSpPr>
        <p:spPr bwMode="auto">
          <a:xfrm>
            <a:off x="7778750" y="4205565"/>
            <a:ext cx="635110" cy="369332"/>
          </a:xfrm>
          <a:prstGeom prst="rect">
            <a:avLst/>
          </a:prstGeom>
          <a:noFill/>
          <a:ln w="12700">
            <a:noFill/>
            <a:miter lim="800000"/>
            <a:headEnd/>
            <a:tailEnd/>
          </a:ln>
        </p:spPr>
        <p:txBody>
          <a:bodyPr wrap="none" anchor="ctr">
            <a:spAutoFit/>
          </a:bodyPr>
          <a:lstStyle/>
          <a:p>
            <a:r>
              <a:rPr lang="en-US">
                <a:latin typeface="Calibri" pitchFamily="34" charset="0"/>
              </a:rPr>
              <a:t>MAX</a:t>
            </a:r>
          </a:p>
        </p:txBody>
      </p:sp>
      <p:sp>
        <p:nvSpPr>
          <p:cNvPr id="13" name="Text Box 7">
            <a:extLst>
              <a:ext uri="{FF2B5EF4-FFF2-40B4-BE49-F238E27FC236}">
                <a16:creationId xmlns:a16="http://schemas.microsoft.com/office/drawing/2014/main" id="{E4C1E729-5A60-B441-A206-94EE5271E5B5}"/>
              </a:ext>
            </a:extLst>
          </p:cNvPr>
          <p:cNvSpPr txBox="1">
            <a:spLocks noChangeArrowheads="1"/>
          </p:cNvSpPr>
          <p:nvPr/>
        </p:nvSpPr>
        <p:spPr bwMode="auto">
          <a:xfrm>
            <a:off x="7778750" y="4967288"/>
            <a:ext cx="608013" cy="369887"/>
          </a:xfrm>
          <a:prstGeom prst="rect">
            <a:avLst/>
          </a:prstGeom>
          <a:noFill/>
          <a:ln w="12700">
            <a:noFill/>
            <a:miter lim="800000"/>
            <a:headEnd/>
            <a:tailEnd/>
          </a:ln>
        </p:spPr>
        <p:txBody>
          <a:bodyPr wrap="none" anchor="ctr">
            <a:spAutoFit/>
          </a:bodyPr>
          <a:lstStyle/>
          <a:p>
            <a:r>
              <a:rPr lang="en-US">
                <a:latin typeface="Calibri" pitchFamily="34" charset="0"/>
              </a:rPr>
              <a:t>MIN</a:t>
            </a:r>
          </a:p>
        </p:txBody>
      </p:sp>
      <p:sp>
        <p:nvSpPr>
          <p:cNvPr id="14" name="AutoShape 8">
            <a:extLst>
              <a:ext uri="{FF2B5EF4-FFF2-40B4-BE49-F238E27FC236}">
                <a16:creationId xmlns:a16="http://schemas.microsoft.com/office/drawing/2014/main" id="{F108673D-A98C-1844-AE74-1598170D757C}"/>
              </a:ext>
            </a:extLst>
          </p:cNvPr>
          <p:cNvSpPr>
            <a:spLocks noChangeArrowheads="1"/>
          </p:cNvSpPr>
          <p:nvPr/>
        </p:nvSpPr>
        <p:spPr bwMode="auto">
          <a:xfrm flipV="1">
            <a:off x="9296400" y="2895600"/>
            <a:ext cx="381000" cy="304800"/>
          </a:xfrm>
          <a:prstGeom prst="triangle">
            <a:avLst>
              <a:gd name="adj" fmla="val 50000"/>
            </a:avLst>
          </a:prstGeom>
          <a:solidFill>
            <a:srgbClr val="FF9999"/>
          </a:solidFill>
          <a:ln w="12700">
            <a:solidFill>
              <a:schemeClr val="tx1"/>
            </a:solidFill>
            <a:miter lim="800000"/>
            <a:headEnd/>
            <a:tailEnd/>
          </a:ln>
        </p:spPr>
        <p:txBody>
          <a:bodyPr rot="10800000" wrap="none" tIns="91440" anchor="ctr"/>
          <a:lstStyle/>
          <a:p>
            <a:pPr algn="ctr"/>
            <a:r>
              <a:rPr lang="en-US" sz="1600" i="1" dirty="0">
                <a:latin typeface="Calibri" pitchFamily="34" charset="0"/>
                <a:sym typeface="Symbol" pitchFamily="18" charset="2"/>
              </a:rPr>
              <a:t>a</a:t>
            </a:r>
            <a:endParaRPr lang="en-US" sz="1600" i="1" dirty="0">
              <a:latin typeface="Calibri" pitchFamily="34" charset="0"/>
            </a:endParaRPr>
          </a:p>
        </p:txBody>
      </p:sp>
      <p:cxnSp>
        <p:nvCxnSpPr>
          <p:cNvPr id="15" name="AutoShape 9">
            <a:extLst>
              <a:ext uri="{FF2B5EF4-FFF2-40B4-BE49-F238E27FC236}">
                <a16:creationId xmlns:a16="http://schemas.microsoft.com/office/drawing/2014/main" id="{E0D614E0-CFF6-D44F-BB8E-C0B3A3E6B2A9}"/>
              </a:ext>
            </a:extLst>
          </p:cNvPr>
          <p:cNvCxnSpPr>
            <a:cxnSpLocks noChangeShapeType="1"/>
            <a:stCxn id="18" idx="3"/>
            <a:endCxn id="14" idx="3"/>
          </p:cNvCxnSpPr>
          <p:nvPr/>
        </p:nvCxnSpPr>
        <p:spPr bwMode="auto">
          <a:xfrm flipH="1">
            <a:off x="9485313" y="2362200"/>
            <a:ext cx="763587" cy="533400"/>
          </a:xfrm>
          <a:prstGeom prst="straightConnector1">
            <a:avLst/>
          </a:prstGeom>
          <a:noFill/>
          <a:ln w="12700">
            <a:solidFill>
              <a:schemeClr val="tx1"/>
            </a:solidFill>
            <a:round/>
            <a:headEnd/>
            <a:tailEnd type="triangle" w="med" len="med"/>
          </a:ln>
        </p:spPr>
      </p:cxnSp>
      <p:sp>
        <p:nvSpPr>
          <p:cNvPr id="16" name="AutoShape 10">
            <a:extLst>
              <a:ext uri="{FF2B5EF4-FFF2-40B4-BE49-F238E27FC236}">
                <a16:creationId xmlns:a16="http://schemas.microsoft.com/office/drawing/2014/main" id="{2ACB746B-B70B-0A49-9D85-4A9325FB949C}"/>
              </a:ext>
            </a:extLst>
          </p:cNvPr>
          <p:cNvSpPr>
            <a:spLocks noChangeArrowheads="1"/>
          </p:cNvSpPr>
          <p:nvPr/>
        </p:nvSpPr>
        <p:spPr bwMode="auto">
          <a:xfrm>
            <a:off x="10287000" y="4205288"/>
            <a:ext cx="381000" cy="304800"/>
          </a:xfrm>
          <a:prstGeom prst="triangle">
            <a:avLst>
              <a:gd name="adj" fmla="val 50000"/>
            </a:avLst>
          </a:prstGeom>
          <a:solidFill>
            <a:srgbClr val="CCECFF"/>
          </a:solidFill>
          <a:ln w="12700">
            <a:solidFill>
              <a:schemeClr val="tx1"/>
            </a:solidFill>
            <a:miter lim="800000"/>
            <a:headEnd/>
            <a:tailEnd/>
          </a:ln>
        </p:spPr>
        <p:txBody>
          <a:bodyPr wrap="none" anchor="ctr"/>
          <a:lstStyle/>
          <a:p>
            <a:pPr algn="ctr"/>
            <a:endParaRPr lang="en-US" sz="1600">
              <a:latin typeface="Calibri" pitchFamily="34" charset="0"/>
            </a:endParaRPr>
          </a:p>
        </p:txBody>
      </p:sp>
      <p:cxnSp>
        <p:nvCxnSpPr>
          <p:cNvPr id="17" name="AutoShape 11">
            <a:extLst>
              <a:ext uri="{FF2B5EF4-FFF2-40B4-BE49-F238E27FC236}">
                <a16:creationId xmlns:a16="http://schemas.microsoft.com/office/drawing/2014/main" id="{D6D63020-9F28-4949-958E-2AD1383958F4}"/>
              </a:ext>
            </a:extLst>
          </p:cNvPr>
          <p:cNvCxnSpPr>
            <a:cxnSpLocks noChangeShapeType="1"/>
            <a:stCxn id="14" idx="0"/>
          </p:cNvCxnSpPr>
          <p:nvPr/>
        </p:nvCxnSpPr>
        <p:spPr bwMode="auto">
          <a:xfrm>
            <a:off x="9486900" y="3200400"/>
            <a:ext cx="344488" cy="381000"/>
          </a:xfrm>
          <a:prstGeom prst="straightConnector1">
            <a:avLst/>
          </a:prstGeom>
          <a:noFill/>
          <a:ln w="12700">
            <a:solidFill>
              <a:schemeClr val="tx1"/>
            </a:solidFill>
            <a:round/>
            <a:headEnd/>
            <a:tailEnd type="triangle" w="med" len="med"/>
          </a:ln>
        </p:spPr>
      </p:cxnSp>
      <p:sp>
        <p:nvSpPr>
          <p:cNvPr id="18" name="AutoShape 12">
            <a:extLst>
              <a:ext uri="{FF2B5EF4-FFF2-40B4-BE49-F238E27FC236}">
                <a16:creationId xmlns:a16="http://schemas.microsoft.com/office/drawing/2014/main" id="{EBD488F1-6B51-9249-A784-E0B30022F101}"/>
              </a:ext>
            </a:extLst>
          </p:cNvPr>
          <p:cNvSpPr>
            <a:spLocks noChangeArrowheads="1"/>
          </p:cNvSpPr>
          <p:nvPr/>
        </p:nvSpPr>
        <p:spPr bwMode="auto">
          <a:xfrm>
            <a:off x="10058400" y="2057400"/>
            <a:ext cx="381000" cy="304800"/>
          </a:xfrm>
          <a:prstGeom prst="triangle">
            <a:avLst>
              <a:gd name="adj" fmla="val 50000"/>
            </a:avLst>
          </a:prstGeom>
          <a:solidFill>
            <a:srgbClr val="CCECFF"/>
          </a:solidFill>
          <a:ln w="12700">
            <a:solidFill>
              <a:schemeClr val="tx1"/>
            </a:solidFill>
            <a:miter lim="800000"/>
            <a:headEnd/>
            <a:tailEnd/>
          </a:ln>
        </p:spPr>
        <p:txBody>
          <a:bodyPr wrap="none" anchor="ctr"/>
          <a:lstStyle/>
          <a:p>
            <a:endParaRPr lang="en-US">
              <a:latin typeface="Calibri" pitchFamily="34" charset="0"/>
            </a:endParaRPr>
          </a:p>
        </p:txBody>
      </p:sp>
      <p:sp>
        <p:nvSpPr>
          <p:cNvPr id="19" name="Line 13">
            <a:extLst>
              <a:ext uri="{FF2B5EF4-FFF2-40B4-BE49-F238E27FC236}">
                <a16:creationId xmlns:a16="http://schemas.microsoft.com/office/drawing/2014/main" id="{BC730342-FBBD-B740-93E9-3EB1EA95703D}"/>
              </a:ext>
            </a:extLst>
          </p:cNvPr>
          <p:cNvSpPr>
            <a:spLocks noChangeShapeType="1"/>
          </p:cNvSpPr>
          <p:nvPr/>
        </p:nvSpPr>
        <p:spPr bwMode="auto">
          <a:xfrm>
            <a:off x="8153400" y="3276600"/>
            <a:ext cx="0" cy="838200"/>
          </a:xfrm>
          <a:prstGeom prst="line">
            <a:avLst/>
          </a:prstGeom>
          <a:noFill/>
          <a:ln w="38100">
            <a:solidFill>
              <a:schemeClr val="tx1"/>
            </a:solidFill>
            <a:prstDash val="sysDot"/>
            <a:round/>
            <a:headEnd/>
            <a:tailEnd/>
          </a:ln>
        </p:spPr>
        <p:txBody>
          <a:bodyPr wrap="none" anchor="ctr"/>
          <a:lstStyle/>
          <a:p>
            <a:endParaRPr lang="en-US">
              <a:latin typeface="Calibri" pitchFamily="34" charset="0"/>
            </a:endParaRPr>
          </a:p>
        </p:txBody>
      </p:sp>
      <p:sp>
        <p:nvSpPr>
          <p:cNvPr id="20" name="AutoShape 14">
            <a:extLst>
              <a:ext uri="{FF2B5EF4-FFF2-40B4-BE49-F238E27FC236}">
                <a16:creationId xmlns:a16="http://schemas.microsoft.com/office/drawing/2014/main" id="{B8955569-F2CA-EF4E-A1D3-B97FC787EDBA}"/>
              </a:ext>
            </a:extLst>
          </p:cNvPr>
          <p:cNvSpPr>
            <a:spLocks noChangeArrowheads="1"/>
          </p:cNvSpPr>
          <p:nvPr/>
        </p:nvSpPr>
        <p:spPr bwMode="auto">
          <a:xfrm flipV="1">
            <a:off x="10668000" y="5029200"/>
            <a:ext cx="381000" cy="304800"/>
          </a:xfrm>
          <a:prstGeom prst="triangle">
            <a:avLst>
              <a:gd name="adj" fmla="val 50000"/>
            </a:avLst>
          </a:prstGeom>
          <a:solidFill>
            <a:srgbClr val="FF9999"/>
          </a:solidFill>
          <a:ln w="12700">
            <a:solidFill>
              <a:schemeClr val="tx1"/>
            </a:solidFill>
            <a:miter lim="800000"/>
            <a:headEnd/>
            <a:tailEnd/>
          </a:ln>
        </p:spPr>
        <p:txBody>
          <a:bodyPr rot="10800000" wrap="none" tIns="91440" anchor="ctr"/>
          <a:lstStyle/>
          <a:p>
            <a:pPr algn="ctr"/>
            <a:r>
              <a:rPr lang="en-US" sz="1600" i="1" dirty="0">
                <a:latin typeface="Calibri" pitchFamily="34" charset="0"/>
              </a:rPr>
              <a:t>n</a:t>
            </a:r>
            <a:endParaRPr lang="en-US" sz="1600" dirty="0">
              <a:latin typeface="Calibri" pitchFamily="34" charset="0"/>
            </a:endParaRPr>
          </a:p>
        </p:txBody>
      </p:sp>
      <p:cxnSp>
        <p:nvCxnSpPr>
          <p:cNvPr id="21" name="AutoShape 15">
            <a:extLst>
              <a:ext uri="{FF2B5EF4-FFF2-40B4-BE49-F238E27FC236}">
                <a16:creationId xmlns:a16="http://schemas.microsoft.com/office/drawing/2014/main" id="{8265FE77-99C4-8641-9746-B7B852736EDD}"/>
              </a:ext>
            </a:extLst>
          </p:cNvPr>
          <p:cNvCxnSpPr>
            <a:cxnSpLocks noChangeShapeType="1"/>
            <a:stCxn id="16" idx="3"/>
            <a:endCxn id="20" idx="3"/>
          </p:cNvCxnSpPr>
          <p:nvPr/>
        </p:nvCxnSpPr>
        <p:spPr bwMode="auto">
          <a:xfrm rot="16200000" flipH="1">
            <a:off x="10408444" y="4579144"/>
            <a:ext cx="519112" cy="381000"/>
          </a:xfrm>
          <a:prstGeom prst="straightConnector1">
            <a:avLst/>
          </a:prstGeom>
          <a:noFill/>
          <a:ln w="12700">
            <a:solidFill>
              <a:schemeClr val="tx1"/>
            </a:solidFill>
            <a:round/>
            <a:headEnd/>
            <a:tailEnd type="triangle" w="med" len="med"/>
          </a:ln>
        </p:spPr>
      </p:cxnSp>
      <p:cxnSp>
        <p:nvCxnSpPr>
          <p:cNvPr id="22" name="AutoShape 16">
            <a:extLst>
              <a:ext uri="{FF2B5EF4-FFF2-40B4-BE49-F238E27FC236}">
                <a16:creationId xmlns:a16="http://schemas.microsoft.com/office/drawing/2014/main" id="{4688B869-2705-BD4A-8EA6-5996568FD0D3}"/>
              </a:ext>
            </a:extLst>
          </p:cNvPr>
          <p:cNvCxnSpPr>
            <a:cxnSpLocks noChangeShapeType="1"/>
            <a:stCxn id="14" idx="0"/>
          </p:cNvCxnSpPr>
          <p:nvPr/>
        </p:nvCxnSpPr>
        <p:spPr bwMode="auto">
          <a:xfrm flipH="1">
            <a:off x="9145588" y="3200400"/>
            <a:ext cx="341312" cy="381000"/>
          </a:xfrm>
          <a:prstGeom prst="straightConnector1">
            <a:avLst/>
          </a:prstGeom>
          <a:noFill/>
          <a:ln w="12700">
            <a:solidFill>
              <a:schemeClr val="tx1"/>
            </a:solidFill>
            <a:round/>
            <a:headEnd/>
            <a:tailEnd type="triangle" w="med" len="med"/>
          </a:ln>
        </p:spPr>
      </p:cxnSp>
      <p:sp>
        <p:nvSpPr>
          <p:cNvPr id="23" name="Freeform 17">
            <a:extLst>
              <a:ext uri="{FF2B5EF4-FFF2-40B4-BE49-F238E27FC236}">
                <a16:creationId xmlns:a16="http://schemas.microsoft.com/office/drawing/2014/main" id="{79AE30FF-FBE1-884A-A6E3-282E430EAC28}"/>
              </a:ext>
            </a:extLst>
          </p:cNvPr>
          <p:cNvSpPr>
            <a:spLocks/>
          </p:cNvSpPr>
          <p:nvPr/>
        </p:nvSpPr>
        <p:spPr bwMode="auto">
          <a:xfrm>
            <a:off x="10185400" y="2362200"/>
            <a:ext cx="444500" cy="1828800"/>
          </a:xfrm>
          <a:custGeom>
            <a:avLst/>
            <a:gdLst>
              <a:gd name="T0" fmla="*/ 2147483647 w 280"/>
              <a:gd name="T1" fmla="*/ 0 h 1152"/>
              <a:gd name="T2" fmla="*/ 2147483647 w 280"/>
              <a:gd name="T3" fmla="*/ 2147483647 h 1152"/>
              <a:gd name="T4" fmla="*/ 2147483647 w 280"/>
              <a:gd name="T5" fmla="*/ 2147483647 h 1152"/>
              <a:gd name="T6" fmla="*/ 2147483647 w 280"/>
              <a:gd name="T7" fmla="*/ 2147483647 h 1152"/>
              <a:gd name="T8" fmla="*/ 2147483647 w 280"/>
              <a:gd name="T9" fmla="*/ 2147483647 h 1152"/>
              <a:gd name="T10" fmla="*/ 2147483647 w 280"/>
              <a:gd name="T11" fmla="*/ 2147483647 h 1152"/>
              <a:gd name="T12" fmla="*/ 0 60000 65536"/>
              <a:gd name="T13" fmla="*/ 0 60000 65536"/>
              <a:gd name="T14" fmla="*/ 0 60000 65536"/>
              <a:gd name="T15" fmla="*/ 0 60000 65536"/>
              <a:gd name="T16" fmla="*/ 0 60000 65536"/>
              <a:gd name="T17" fmla="*/ 0 60000 65536"/>
              <a:gd name="T18" fmla="*/ 0 w 280"/>
              <a:gd name="T19" fmla="*/ 0 h 1152"/>
              <a:gd name="T20" fmla="*/ 280 w 280"/>
              <a:gd name="T21" fmla="*/ 1152 h 1152"/>
            </a:gdLst>
            <a:ahLst/>
            <a:cxnLst>
              <a:cxn ang="T12">
                <a:pos x="T0" y="T1"/>
              </a:cxn>
              <a:cxn ang="T13">
                <a:pos x="T2" y="T3"/>
              </a:cxn>
              <a:cxn ang="T14">
                <a:pos x="T4" y="T5"/>
              </a:cxn>
              <a:cxn ang="T15">
                <a:pos x="T6" y="T7"/>
              </a:cxn>
              <a:cxn ang="T16">
                <a:pos x="T8" y="T9"/>
              </a:cxn>
              <a:cxn ang="T17">
                <a:pos x="T10" y="T11"/>
              </a:cxn>
            </a:cxnLst>
            <a:rect l="T18" t="T19" r="T20" b="T21"/>
            <a:pathLst>
              <a:path w="280" h="1152">
                <a:moveTo>
                  <a:pt x="40" y="0"/>
                </a:moveTo>
                <a:cubicBezTo>
                  <a:pt x="20" y="112"/>
                  <a:pt x="0" y="224"/>
                  <a:pt x="40" y="288"/>
                </a:cubicBezTo>
                <a:cubicBezTo>
                  <a:pt x="80" y="352"/>
                  <a:pt x="280" y="304"/>
                  <a:pt x="280" y="384"/>
                </a:cubicBezTo>
                <a:cubicBezTo>
                  <a:pt x="280" y="464"/>
                  <a:pt x="48" y="688"/>
                  <a:pt x="40" y="768"/>
                </a:cubicBezTo>
                <a:cubicBezTo>
                  <a:pt x="32" y="848"/>
                  <a:pt x="208" y="800"/>
                  <a:pt x="232" y="864"/>
                </a:cubicBezTo>
                <a:cubicBezTo>
                  <a:pt x="256" y="928"/>
                  <a:pt x="220" y="1040"/>
                  <a:pt x="184" y="1152"/>
                </a:cubicBezTo>
              </a:path>
            </a:pathLst>
          </a:custGeom>
          <a:noFill/>
          <a:ln w="12700">
            <a:solidFill>
              <a:schemeClr val="tx1"/>
            </a:solidFill>
            <a:round/>
            <a:headEnd/>
            <a:tailEnd type="triangle" w="med" len="med"/>
          </a:ln>
        </p:spPr>
        <p:txBody>
          <a:bodyPr wrap="none" anchor="ctr"/>
          <a:lstStyle/>
          <a:p>
            <a:endParaRPr lang="en-US">
              <a:latin typeface="Calibri" pitchFamily="34" charset="0"/>
            </a:endParaRPr>
          </a:p>
        </p:txBody>
      </p:sp>
      <p:cxnSp>
        <p:nvCxnSpPr>
          <p:cNvPr id="24" name="AutoShape 18">
            <a:extLst>
              <a:ext uri="{FF2B5EF4-FFF2-40B4-BE49-F238E27FC236}">
                <a16:creationId xmlns:a16="http://schemas.microsoft.com/office/drawing/2014/main" id="{BEC9A781-CB22-8942-916A-9942E1DD7C43}"/>
              </a:ext>
            </a:extLst>
          </p:cNvPr>
          <p:cNvCxnSpPr>
            <a:cxnSpLocks noChangeShapeType="1"/>
            <a:stCxn id="16" idx="3"/>
          </p:cNvCxnSpPr>
          <p:nvPr/>
        </p:nvCxnSpPr>
        <p:spPr bwMode="auto">
          <a:xfrm flipH="1">
            <a:off x="10134600" y="4510088"/>
            <a:ext cx="342900" cy="519112"/>
          </a:xfrm>
          <a:prstGeom prst="straightConnector1">
            <a:avLst/>
          </a:prstGeom>
          <a:noFill/>
          <a:ln w="12700">
            <a:solidFill>
              <a:schemeClr val="tx1"/>
            </a:solidFill>
            <a:round/>
            <a:headEnd/>
            <a:tailEnd type="triangle" w="med" len="med"/>
          </a:ln>
        </p:spPr>
      </p:cxnSp>
      <p:cxnSp>
        <p:nvCxnSpPr>
          <p:cNvPr id="25" name="AutoShape 19">
            <a:extLst>
              <a:ext uri="{FF2B5EF4-FFF2-40B4-BE49-F238E27FC236}">
                <a16:creationId xmlns:a16="http://schemas.microsoft.com/office/drawing/2014/main" id="{023E4EBD-CADF-E248-9C83-A4611EDD9039}"/>
              </a:ext>
            </a:extLst>
          </p:cNvPr>
          <p:cNvCxnSpPr>
            <a:cxnSpLocks noChangeShapeType="1"/>
            <a:endCxn id="18" idx="0"/>
          </p:cNvCxnSpPr>
          <p:nvPr/>
        </p:nvCxnSpPr>
        <p:spPr bwMode="auto">
          <a:xfrm flipH="1">
            <a:off x="10248900" y="1600200"/>
            <a:ext cx="419100" cy="457200"/>
          </a:xfrm>
          <a:prstGeom prst="straightConnector1">
            <a:avLst/>
          </a:prstGeom>
          <a:noFill/>
          <a:ln w="12700">
            <a:solidFill>
              <a:schemeClr val="tx1"/>
            </a:solidFill>
            <a:round/>
            <a:headEnd/>
            <a:tailEnd type="triangle" w="med" len="med"/>
          </a:ln>
        </p:spPr>
      </p:cxnSp>
      <p:cxnSp>
        <p:nvCxnSpPr>
          <p:cNvPr id="26" name="AutoShape 15">
            <a:extLst>
              <a:ext uri="{FF2B5EF4-FFF2-40B4-BE49-F238E27FC236}">
                <a16:creationId xmlns:a16="http://schemas.microsoft.com/office/drawing/2014/main" id="{4ECB60EE-0CD6-CD4B-8D7B-D35C2695EADD}"/>
              </a:ext>
            </a:extLst>
          </p:cNvPr>
          <p:cNvCxnSpPr>
            <a:cxnSpLocks noChangeShapeType="1"/>
            <a:stCxn id="20" idx="0"/>
          </p:cNvCxnSpPr>
          <p:nvPr/>
        </p:nvCxnSpPr>
        <p:spPr bwMode="auto">
          <a:xfrm rot="16200000" flipH="1">
            <a:off x="10839450" y="5353050"/>
            <a:ext cx="228600" cy="190500"/>
          </a:xfrm>
          <a:prstGeom prst="straightConnector1">
            <a:avLst/>
          </a:prstGeom>
          <a:noFill/>
          <a:ln w="12700">
            <a:solidFill>
              <a:schemeClr val="tx1"/>
            </a:solidFill>
            <a:round/>
            <a:headEnd/>
            <a:tailEnd/>
          </a:ln>
        </p:spPr>
      </p:cxnSp>
      <p:cxnSp>
        <p:nvCxnSpPr>
          <p:cNvPr id="27" name="AutoShape 18">
            <a:extLst>
              <a:ext uri="{FF2B5EF4-FFF2-40B4-BE49-F238E27FC236}">
                <a16:creationId xmlns:a16="http://schemas.microsoft.com/office/drawing/2014/main" id="{C20379FF-B11C-7D4F-B6C3-35D9CF2D06D4}"/>
              </a:ext>
            </a:extLst>
          </p:cNvPr>
          <p:cNvCxnSpPr>
            <a:cxnSpLocks noChangeShapeType="1"/>
            <a:stCxn id="20" idx="0"/>
          </p:cNvCxnSpPr>
          <p:nvPr/>
        </p:nvCxnSpPr>
        <p:spPr bwMode="auto">
          <a:xfrm rot="5400000">
            <a:off x="10447337" y="5441951"/>
            <a:ext cx="519113" cy="303212"/>
          </a:xfrm>
          <a:prstGeom prst="straightConnector1">
            <a:avLst/>
          </a:prstGeom>
          <a:noFill/>
          <a:ln w="12700">
            <a:solidFill>
              <a:schemeClr val="tx1"/>
            </a:solidFill>
            <a:round/>
            <a:headEnd/>
            <a:tailEnd type="triangle" w="med" len="med"/>
          </a:ln>
        </p:spPr>
      </p:cxnSp>
      <p:cxnSp>
        <p:nvCxnSpPr>
          <p:cNvPr id="28" name="AutoShape 15">
            <a:extLst>
              <a:ext uri="{FF2B5EF4-FFF2-40B4-BE49-F238E27FC236}">
                <a16:creationId xmlns:a16="http://schemas.microsoft.com/office/drawing/2014/main" id="{F391D01F-AF4B-814E-B294-B785041DA2B2}"/>
              </a:ext>
            </a:extLst>
          </p:cNvPr>
          <p:cNvCxnSpPr>
            <a:cxnSpLocks noChangeShapeType="1"/>
            <a:stCxn id="20" idx="0"/>
          </p:cNvCxnSpPr>
          <p:nvPr/>
        </p:nvCxnSpPr>
        <p:spPr bwMode="auto">
          <a:xfrm rot="16200000" flipH="1">
            <a:off x="10648950" y="5543550"/>
            <a:ext cx="457200" cy="38100"/>
          </a:xfrm>
          <a:prstGeom prst="straightConnector1">
            <a:avLst/>
          </a:prstGeom>
          <a:noFill/>
          <a:ln w="12700">
            <a:solidFill>
              <a:schemeClr val="tx1"/>
            </a:solidFill>
            <a:round/>
            <a:headEnd/>
            <a:tailEnd type="triangle" w="med" len="med"/>
          </a:ln>
        </p:spPr>
      </p:cxnSp>
    </p:spTree>
    <p:extLst>
      <p:ext uri="{BB962C8B-B14F-4D97-AF65-F5344CB8AC3E}">
        <p14:creationId xmlns:p14="http://schemas.microsoft.com/office/powerpoint/2010/main" val="35333184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EF59E41-0BAC-D94F-91E7-873DDB5D9239}"/>
              </a:ext>
            </a:extLst>
          </p:cNvPr>
          <p:cNvSpPr txBox="1">
            <a:spLocks noChangeArrowheads="1"/>
          </p:cNvSpPr>
          <p:nvPr/>
        </p:nvSpPr>
        <p:spPr>
          <a:xfrm>
            <a:off x="0" y="-19050"/>
            <a:ext cx="12192000" cy="8572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Calibri" panose="020F0502020204030204" pitchFamily="34" charset="0"/>
                <a:cs typeface="Calibri" panose="020F0502020204030204" pitchFamily="34" charset="0"/>
              </a:rPr>
              <a:t>Alpha-Beta Pruning</a:t>
            </a:r>
          </a:p>
        </p:txBody>
      </p:sp>
      <p:cxnSp>
        <p:nvCxnSpPr>
          <p:cNvPr id="5" name="Straight Connector 4">
            <a:extLst>
              <a:ext uri="{FF2B5EF4-FFF2-40B4-BE49-F238E27FC236}">
                <a16:creationId xmlns:a16="http://schemas.microsoft.com/office/drawing/2014/main" id="{18A2BA32-6139-854A-ABA0-139C6E9DA513}"/>
              </a:ext>
            </a:extLst>
          </p:cNvPr>
          <p:cNvCxnSpPr>
            <a:cxnSpLocks/>
          </p:cNvCxnSpPr>
          <p:nvPr/>
        </p:nvCxnSpPr>
        <p:spPr>
          <a:xfrm>
            <a:off x="0" y="838200"/>
            <a:ext cx="12192000"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8" name="Slide Number Placeholder 5">
            <a:extLst>
              <a:ext uri="{FF2B5EF4-FFF2-40B4-BE49-F238E27FC236}">
                <a16:creationId xmlns:a16="http://schemas.microsoft.com/office/drawing/2014/main" id="{DB6B82A3-4DB1-3640-B5AC-BF5442E980A4}"/>
              </a:ext>
            </a:extLst>
          </p:cNvPr>
          <p:cNvSpPr>
            <a:spLocks noGrp="1"/>
          </p:cNvSpPr>
          <p:nvPr>
            <p:ph type="sldNum" sz="quarter" idx="12"/>
          </p:nvPr>
        </p:nvSpPr>
        <p:spPr>
          <a:xfrm>
            <a:off x="11400311" y="6356350"/>
            <a:ext cx="625617" cy="365125"/>
          </a:xfrm>
        </p:spPr>
        <p:txBody>
          <a:bodyPr/>
          <a:lstStyle/>
          <a:p>
            <a:fld id="{2FBE9FE5-B1FE-D34A-9F6B-9382BD8E23AD}" type="slidenum">
              <a:rPr lang="en-US" smtClean="0"/>
              <a:t>32</a:t>
            </a:fld>
            <a:endParaRPr lang="en-US" dirty="0"/>
          </a:p>
        </p:txBody>
      </p:sp>
      <p:sp>
        <p:nvSpPr>
          <p:cNvPr id="9" name="Content Placeholder 2">
            <a:extLst>
              <a:ext uri="{FF2B5EF4-FFF2-40B4-BE49-F238E27FC236}">
                <a16:creationId xmlns:a16="http://schemas.microsoft.com/office/drawing/2014/main" id="{00EF2F0C-6CAE-654E-81E7-9C5A6D8C76AA}"/>
              </a:ext>
            </a:extLst>
          </p:cNvPr>
          <p:cNvSpPr txBox="1">
            <a:spLocks/>
          </p:cNvSpPr>
          <p:nvPr/>
        </p:nvSpPr>
        <p:spPr>
          <a:xfrm>
            <a:off x="9899115" y="6538912"/>
            <a:ext cx="1814004" cy="2473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200" dirty="0">
                <a:latin typeface="Calibri" panose="020F0502020204030204" pitchFamily="34" charset="0"/>
                <a:cs typeface="Calibri" panose="020F0502020204030204" pitchFamily="34" charset="0"/>
              </a:rPr>
              <a:t>Figure from Berkley AI</a:t>
            </a:r>
          </a:p>
        </p:txBody>
      </p:sp>
      <p:sp>
        <p:nvSpPr>
          <p:cNvPr id="2" name="Triangle 1">
            <a:extLst>
              <a:ext uri="{FF2B5EF4-FFF2-40B4-BE49-F238E27FC236}">
                <a16:creationId xmlns:a16="http://schemas.microsoft.com/office/drawing/2014/main" id="{D907C58E-EB19-1F4A-B05E-E16AC7C052C3}"/>
              </a:ext>
            </a:extLst>
          </p:cNvPr>
          <p:cNvSpPr/>
          <p:nvPr/>
        </p:nvSpPr>
        <p:spPr>
          <a:xfrm>
            <a:off x="5602014" y="987972"/>
            <a:ext cx="987972" cy="59909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7DEF651B-2652-3F4C-8319-DCFF9D578836}"/>
              </a:ext>
            </a:extLst>
          </p:cNvPr>
          <p:cNvCxnSpPr>
            <a:cxnSpLocks/>
            <a:stCxn id="2" idx="3"/>
          </p:cNvCxnSpPr>
          <p:nvPr/>
        </p:nvCxnSpPr>
        <p:spPr>
          <a:xfrm flipH="1">
            <a:off x="3090041" y="1587062"/>
            <a:ext cx="3005959" cy="704193"/>
          </a:xfrm>
          <a:prstGeom prst="line">
            <a:avLst/>
          </a:prstGeom>
        </p:spPr>
        <p:style>
          <a:lnRef idx="1">
            <a:schemeClr val="accent1"/>
          </a:lnRef>
          <a:fillRef idx="0">
            <a:schemeClr val="accent1"/>
          </a:fillRef>
          <a:effectRef idx="0">
            <a:schemeClr val="accent1"/>
          </a:effectRef>
          <a:fontRef idx="minor">
            <a:schemeClr val="tx1"/>
          </a:fontRef>
        </p:style>
      </p:cxnSp>
      <p:sp>
        <p:nvSpPr>
          <p:cNvPr id="12" name="Triangle 11">
            <a:extLst>
              <a:ext uri="{FF2B5EF4-FFF2-40B4-BE49-F238E27FC236}">
                <a16:creationId xmlns:a16="http://schemas.microsoft.com/office/drawing/2014/main" id="{3AA2B9A1-A159-454D-90AA-00314FFAD1D3}"/>
              </a:ext>
            </a:extLst>
          </p:cNvPr>
          <p:cNvSpPr/>
          <p:nvPr/>
        </p:nvSpPr>
        <p:spPr>
          <a:xfrm rot="10800000">
            <a:off x="2506716" y="2291255"/>
            <a:ext cx="987972" cy="59909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a:extLst>
              <a:ext uri="{FF2B5EF4-FFF2-40B4-BE49-F238E27FC236}">
                <a16:creationId xmlns:a16="http://schemas.microsoft.com/office/drawing/2014/main" id="{36B1776D-346C-A34E-BC02-3BE9999865B5}"/>
              </a:ext>
            </a:extLst>
          </p:cNvPr>
          <p:cNvSpPr/>
          <p:nvPr/>
        </p:nvSpPr>
        <p:spPr>
          <a:xfrm rot="10800000">
            <a:off x="8366234" y="2291256"/>
            <a:ext cx="987972" cy="59909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442C36B5-9390-204A-BE56-AEEAD536500E}"/>
              </a:ext>
            </a:extLst>
          </p:cNvPr>
          <p:cNvCxnSpPr>
            <a:cxnSpLocks/>
            <a:stCxn id="2" idx="3"/>
            <a:endCxn id="13" idx="3"/>
          </p:cNvCxnSpPr>
          <p:nvPr/>
        </p:nvCxnSpPr>
        <p:spPr>
          <a:xfrm>
            <a:off x="6096000" y="1587062"/>
            <a:ext cx="2764220" cy="704194"/>
          </a:xfrm>
          <a:prstGeom prst="line">
            <a:avLst/>
          </a:prstGeom>
        </p:spPr>
        <p:style>
          <a:lnRef idx="1">
            <a:schemeClr val="accent1"/>
          </a:lnRef>
          <a:fillRef idx="0">
            <a:schemeClr val="accent1"/>
          </a:fillRef>
          <a:effectRef idx="0">
            <a:schemeClr val="accent1"/>
          </a:effectRef>
          <a:fontRef idx="minor">
            <a:schemeClr val="tx1"/>
          </a:fontRef>
        </p:style>
      </p:cxnSp>
      <p:sp>
        <p:nvSpPr>
          <p:cNvPr id="17" name="Triangle 16">
            <a:extLst>
              <a:ext uri="{FF2B5EF4-FFF2-40B4-BE49-F238E27FC236}">
                <a16:creationId xmlns:a16="http://schemas.microsoft.com/office/drawing/2014/main" id="{3ABBB7F6-2C77-C741-80A4-EE7F5609B6D3}"/>
              </a:ext>
            </a:extLst>
          </p:cNvPr>
          <p:cNvSpPr/>
          <p:nvPr/>
        </p:nvSpPr>
        <p:spPr>
          <a:xfrm>
            <a:off x="1187668" y="3589283"/>
            <a:ext cx="987972" cy="59909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riangle 17">
            <a:extLst>
              <a:ext uri="{FF2B5EF4-FFF2-40B4-BE49-F238E27FC236}">
                <a16:creationId xmlns:a16="http://schemas.microsoft.com/office/drawing/2014/main" id="{062E595E-AE62-E047-B245-9E2BEE928FE3}"/>
              </a:ext>
            </a:extLst>
          </p:cNvPr>
          <p:cNvSpPr/>
          <p:nvPr/>
        </p:nvSpPr>
        <p:spPr>
          <a:xfrm>
            <a:off x="3668109" y="3589283"/>
            <a:ext cx="987972" cy="59909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iangle 18">
            <a:extLst>
              <a:ext uri="{FF2B5EF4-FFF2-40B4-BE49-F238E27FC236}">
                <a16:creationId xmlns:a16="http://schemas.microsoft.com/office/drawing/2014/main" id="{4DC4F716-53A7-5F4F-85AE-9D2AA141EC23}"/>
              </a:ext>
            </a:extLst>
          </p:cNvPr>
          <p:cNvSpPr/>
          <p:nvPr/>
        </p:nvSpPr>
        <p:spPr>
          <a:xfrm>
            <a:off x="6805447" y="3589283"/>
            <a:ext cx="987972" cy="59909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iangle 19">
            <a:extLst>
              <a:ext uri="{FF2B5EF4-FFF2-40B4-BE49-F238E27FC236}">
                <a16:creationId xmlns:a16="http://schemas.microsoft.com/office/drawing/2014/main" id="{96B4E498-726F-3A45-9628-5A912CE115AE}"/>
              </a:ext>
            </a:extLst>
          </p:cNvPr>
          <p:cNvSpPr/>
          <p:nvPr/>
        </p:nvSpPr>
        <p:spPr>
          <a:xfrm>
            <a:off x="9857077" y="3589283"/>
            <a:ext cx="987972" cy="59909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84F14CD-4CAF-4B49-B8FD-35FBF27A6E3B}"/>
              </a:ext>
            </a:extLst>
          </p:cNvPr>
          <p:cNvSpPr/>
          <p:nvPr/>
        </p:nvSpPr>
        <p:spPr>
          <a:xfrm>
            <a:off x="2175640" y="5102771"/>
            <a:ext cx="618486"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8E7006CB-B2EA-A149-B735-07AD0783D037}"/>
              </a:ext>
            </a:extLst>
          </p:cNvPr>
          <p:cNvSpPr txBox="1"/>
          <p:nvPr/>
        </p:nvSpPr>
        <p:spPr>
          <a:xfrm>
            <a:off x="545737" y="5377934"/>
            <a:ext cx="184731" cy="369332"/>
          </a:xfrm>
          <a:prstGeom prst="rect">
            <a:avLst/>
          </a:prstGeom>
          <a:noFill/>
        </p:spPr>
        <p:txBody>
          <a:bodyPr wrap="none" rtlCol="0">
            <a:spAutoFit/>
          </a:bodyPr>
          <a:lstStyle/>
          <a:p>
            <a:r>
              <a:rPr lang="en-US" dirty="0"/>
              <a:t>3</a:t>
            </a:r>
          </a:p>
        </p:txBody>
      </p:sp>
      <p:sp>
        <p:nvSpPr>
          <p:cNvPr id="26" name="TextBox 25">
            <a:extLst>
              <a:ext uri="{FF2B5EF4-FFF2-40B4-BE49-F238E27FC236}">
                <a16:creationId xmlns:a16="http://schemas.microsoft.com/office/drawing/2014/main" id="{8F39E5B5-22A8-7843-9DA4-DF79BF249796}"/>
              </a:ext>
            </a:extLst>
          </p:cNvPr>
          <p:cNvSpPr txBox="1"/>
          <p:nvPr/>
        </p:nvSpPr>
        <p:spPr>
          <a:xfrm>
            <a:off x="2334939" y="5377934"/>
            <a:ext cx="301686" cy="369332"/>
          </a:xfrm>
          <a:prstGeom prst="rect">
            <a:avLst/>
          </a:prstGeom>
          <a:noFill/>
        </p:spPr>
        <p:txBody>
          <a:bodyPr wrap="none" rtlCol="0">
            <a:spAutoFit/>
          </a:bodyPr>
          <a:lstStyle/>
          <a:p>
            <a:r>
              <a:rPr lang="en-US" dirty="0"/>
              <a:t>4</a:t>
            </a:r>
          </a:p>
        </p:txBody>
      </p:sp>
      <p:sp>
        <p:nvSpPr>
          <p:cNvPr id="27" name="Rectangle 26">
            <a:extLst>
              <a:ext uri="{FF2B5EF4-FFF2-40B4-BE49-F238E27FC236}">
                <a16:creationId xmlns:a16="http://schemas.microsoft.com/office/drawing/2014/main" id="{04EB7FF1-0BB9-1248-A877-190F23ED510C}"/>
              </a:ext>
            </a:extLst>
          </p:cNvPr>
          <p:cNvSpPr/>
          <p:nvPr/>
        </p:nvSpPr>
        <p:spPr>
          <a:xfrm>
            <a:off x="421225" y="5102771"/>
            <a:ext cx="618486"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6958CF1-5A10-7D46-925B-C88EB0860549}"/>
              </a:ext>
            </a:extLst>
          </p:cNvPr>
          <p:cNvSpPr/>
          <p:nvPr/>
        </p:nvSpPr>
        <p:spPr>
          <a:xfrm>
            <a:off x="3207469" y="5102771"/>
            <a:ext cx="618486"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521B3A0-879C-4A48-9588-129BA5783ED1}"/>
              </a:ext>
            </a:extLst>
          </p:cNvPr>
          <p:cNvSpPr/>
          <p:nvPr/>
        </p:nvSpPr>
        <p:spPr>
          <a:xfrm>
            <a:off x="4724457" y="5102771"/>
            <a:ext cx="618486"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552B6E5-78C5-174A-835C-84FE873D84AD}"/>
              </a:ext>
            </a:extLst>
          </p:cNvPr>
          <p:cNvSpPr txBox="1"/>
          <p:nvPr/>
        </p:nvSpPr>
        <p:spPr>
          <a:xfrm>
            <a:off x="3362770" y="5375305"/>
            <a:ext cx="301686" cy="369332"/>
          </a:xfrm>
          <a:prstGeom prst="rect">
            <a:avLst/>
          </a:prstGeom>
          <a:noFill/>
        </p:spPr>
        <p:txBody>
          <a:bodyPr wrap="none" rtlCol="0">
            <a:spAutoFit/>
          </a:bodyPr>
          <a:lstStyle/>
          <a:p>
            <a:r>
              <a:rPr lang="en-US" dirty="0"/>
              <a:t>5</a:t>
            </a:r>
          </a:p>
        </p:txBody>
      </p:sp>
      <p:sp>
        <p:nvSpPr>
          <p:cNvPr id="31" name="Rectangle 30">
            <a:extLst>
              <a:ext uri="{FF2B5EF4-FFF2-40B4-BE49-F238E27FC236}">
                <a16:creationId xmlns:a16="http://schemas.microsoft.com/office/drawing/2014/main" id="{9A109247-9234-8940-8445-93EBA69A10B2}"/>
              </a:ext>
            </a:extLst>
          </p:cNvPr>
          <p:cNvSpPr/>
          <p:nvPr/>
        </p:nvSpPr>
        <p:spPr>
          <a:xfrm>
            <a:off x="6280743" y="5029200"/>
            <a:ext cx="618486"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64D477CF-5F7E-9649-AAC8-551D40CF29C6}"/>
              </a:ext>
            </a:extLst>
          </p:cNvPr>
          <p:cNvSpPr/>
          <p:nvPr/>
        </p:nvSpPr>
        <p:spPr>
          <a:xfrm>
            <a:off x="7568414" y="5029200"/>
            <a:ext cx="618486"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D5E5C55-CE46-2343-90E1-0D58C10095DA}"/>
              </a:ext>
            </a:extLst>
          </p:cNvPr>
          <p:cNvSpPr/>
          <p:nvPr/>
        </p:nvSpPr>
        <p:spPr>
          <a:xfrm>
            <a:off x="9354017" y="5034452"/>
            <a:ext cx="618486"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1D7E151-1A9D-024B-B2DA-94C2B62EBACE}"/>
              </a:ext>
            </a:extLst>
          </p:cNvPr>
          <p:cNvSpPr/>
          <p:nvPr/>
        </p:nvSpPr>
        <p:spPr>
          <a:xfrm>
            <a:off x="10830377" y="5029200"/>
            <a:ext cx="618486"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3D36DD2F-626C-354C-9C00-A2CB4928B21D}"/>
              </a:ext>
            </a:extLst>
          </p:cNvPr>
          <p:cNvSpPr txBox="1"/>
          <p:nvPr/>
        </p:nvSpPr>
        <p:spPr>
          <a:xfrm>
            <a:off x="7726814" y="5375305"/>
            <a:ext cx="301686" cy="369332"/>
          </a:xfrm>
          <a:prstGeom prst="rect">
            <a:avLst/>
          </a:prstGeom>
          <a:noFill/>
        </p:spPr>
        <p:txBody>
          <a:bodyPr wrap="none" rtlCol="0">
            <a:spAutoFit/>
          </a:bodyPr>
          <a:lstStyle/>
          <a:p>
            <a:r>
              <a:rPr lang="en-US" dirty="0"/>
              <a:t>1</a:t>
            </a:r>
          </a:p>
        </p:txBody>
      </p:sp>
      <p:sp>
        <p:nvSpPr>
          <p:cNvPr id="36" name="TextBox 35">
            <a:extLst>
              <a:ext uri="{FF2B5EF4-FFF2-40B4-BE49-F238E27FC236}">
                <a16:creationId xmlns:a16="http://schemas.microsoft.com/office/drawing/2014/main" id="{D1D7D7CA-0892-EB40-B5AA-77F55493B95F}"/>
              </a:ext>
            </a:extLst>
          </p:cNvPr>
          <p:cNvSpPr txBox="1"/>
          <p:nvPr/>
        </p:nvSpPr>
        <p:spPr>
          <a:xfrm>
            <a:off x="6433496" y="5375305"/>
            <a:ext cx="301686" cy="369332"/>
          </a:xfrm>
          <a:prstGeom prst="rect">
            <a:avLst/>
          </a:prstGeom>
          <a:noFill/>
        </p:spPr>
        <p:txBody>
          <a:bodyPr wrap="none" rtlCol="0">
            <a:spAutoFit/>
          </a:bodyPr>
          <a:lstStyle/>
          <a:p>
            <a:r>
              <a:rPr lang="en-US" dirty="0"/>
              <a:t>2</a:t>
            </a:r>
          </a:p>
        </p:txBody>
      </p:sp>
      <p:cxnSp>
        <p:nvCxnSpPr>
          <p:cNvPr id="37" name="Straight Connector 36">
            <a:extLst>
              <a:ext uri="{FF2B5EF4-FFF2-40B4-BE49-F238E27FC236}">
                <a16:creationId xmlns:a16="http://schemas.microsoft.com/office/drawing/2014/main" id="{D015ED18-B383-644E-B7DC-8C5D73682B90}"/>
              </a:ext>
            </a:extLst>
          </p:cNvPr>
          <p:cNvCxnSpPr>
            <a:cxnSpLocks/>
            <a:stCxn id="12" idx="0"/>
          </p:cNvCxnSpPr>
          <p:nvPr/>
        </p:nvCxnSpPr>
        <p:spPr>
          <a:xfrm flipH="1">
            <a:off x="1658064" y="2890345"/>
            <a:ext cx="1342638" cy="6989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334AE8A-CA66-4640-A9F8-54820AEDD2E7}"/>
              </a:ext>
            </a:extLst>
          </p:cNvPr>
          <p:cNvCxnSpPr>
            <a:cxnSpLocks/>
            <a:stCxn id="12" idx="0"/>
            <a:endCxn id="18" idx="0"/>
          </p:cNvCxnSpPr>
          <p:nvPr/>
        </p:nvCxnSpPr>
        <p:spPr>
          <a:xfrm>
            <a:off x="3000702" y="2890345"/>
            <a:ext cx="1161393" cy="698938"/>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0A08C83-4394-D84B-926C-385255893621}"/>
              </a:ext>
            </a:extLst>
          </p:cNvPr>
          <p:cNvCxnSpPr>
            <a:cxnSpLocks/>
            <a:stCxn id="13" idx="0"/>
            <a:endCxn id="20" idx="0"/>
          </p:cNvCxnSpPr>
          <p:nvPr/>
        </p:nvCxnSpPr>
        <p:spPr>
          <a:xfrm>
            <a:off x="8860220" y="2890346"/>
            <a:ext cx="1490843" cy="698937"/>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4FE6D51-FDA0-5F45-9E7F-91851B1D9924}"/>
              </a:ext>
            </a:extLst>
          </p:cNvPr>
          <p:cNvCxnSpPr>
            <a:cxnSpLocks/>
            <a:stCxn id="13" idx="0"/>
            <a:endCxn id="19" idx="0"/>
          </p:cNvCxnSpPr>
          <p:nvPr/>
        </p:nvCxnSpPr>
        <p:spPr>
          <a:xfrm flipH="1">
            <a:off x="7299433" y="2890346"/>
            <a:ext cx="1560787" cy="698937"/>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CA52366-7DC4-3749-AF7B-865A936B2462}"/>
              </a:ext>
            </a:extLst>
          </p:cNvPr>
          <p:cNvCxnSpPr>
            <a:cxnSpLocks/>
            <a:stCxn id="18" idx="3"/>
            <a:endCxn id="29" idx="0"/>
          </p:cNvCxnSpPr>
          <p:nvPr/>
        </p:nvCxnSpPr>
        <p:spPr>
          <a:xfrm>
            <a:off x="4162095" y="4188373"/>
            <a:ext cx="871605" cy="914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E10B67D-443D-5C40-A082-35A5DC61F298}"/>
              </a:ext>
            </a:extLst>
          </p:cNvPr>
          <p:cNvCxnSpPr>
            <a:cxnSpLocks/>
            <a:stCxn id="18" idx="3"/>
            <a:endCxn id="28" idx="0"/>
          </p:cNvCxnSpPr>
          <p:nvPr/>
        </p:nvCxnSpPr>
        <p:spPr>
          <a:xfrm flipH="1">
            <a:off x="3516712" y="4188373"/>
            <a:ext cx="645383" cy="914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9392E63-2B28-BA40-9BCF-C335D25F6B5E}"/>
              </a:ext>
            </a:extLst>
          </p:cNvPr>
          <p:cNvCxnSpPr>
            <a:cxnSpLocks/>
            <a:stCxn id="17" idx="3"/>
            <a:endCxn id="27" idx="0"/>
          </p:cNvCxnSpPr>
          <p:nvPr/>
        </p:nvCxnSpPr>
        <p:spPr>
          <a:xfrm flipH="1">
            <a:off x="730468" y="4188373"/>
            <a:ext cx="951186" cy="914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B7B4F40-BA68-E343-9C2A-0D99877BE942}"/>
              </a:ext>
            </a:extLst>
          </p:cNvPr>
          <p:cNvCxnSpPr>
            <a:cxnSpLocks/>
            <a:stCxn id="17" idx="3"/>
            <a:endCxn id="22" idx="0"/>
          </p:cNvCxnSpPr>
          <p:nvPr/>
        </p:nvCxnSpPr>
        <p:spPr>
          <a:xfrm>
            <a:off x="1681654" y="4188373"/>
            <a:ext cx="803229" cy="914398"/>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DC52905-F927-2A4A-8F7C-18C062427358}"/>
              </a:ext>
            </a:extLst>
          </p:cNvPr>
          <p:cNvCxnSpPr>
            <a:cxnSpLocks/>
            <a:stCxn id="19" idx="3"/>
            <a:endCxn id="31" idx="0"/>
          </p:cNvCxnSpPr>
          <p:nvPr/>
        </p:nvCxnSpPr>
        <p:spPr>
          <a:xfrm flipH="1">
            <a:off x="6589986" y="4188373"/>
            <a:ext cx="709447" cy="840827"/>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F44AC29-29EC-8A4B-9652-7C2CD677EE94}"/>
              </a:ext>
            </a:extLst>
          </p:cNvPr>
          <p:cNvCxnSpPr>
            <a:cxnSpLocks/>
            <a:stCxn id="19" idx="3"/>
            <a:endCxn id="32" idx="0"/>
          </p:cNvCxnSpPr>
          <p:nvPr/>
        </p:nvCxnSpPr>
        <p:spPr>
          <a:xfrm>
            <a:off x="7299433" y="4188373"/>
            <a:ext cx="578224" cy="840827"/>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FEF4072-E4D5-E546-B39A-1E2FF19E23AF}"/>
              </a:ext>
            </a:extLst>
          </p:cNvPr>
          <p:cNvCxnSpPr>
            <a:cxnSpLocks/>
            <a:stCxn id="20" idx="3"/>
            <a:endCxn id="33" idx="0"/>
          </p:cNvCxnSpPr>
          <p:nvPr/>
        </p:nvCxnSpPr>
        <p:spPr>
          <a:xfrm flipH="1">
            <a:off x="9663260" y="4188373"/>
            <a:ext cx="687803" cy="846079"/>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A127E01A-EA95-8540-BC03-7ACC7A53E370}"/>
              </a:ext>
            </a:extLst>
          </p:cNvPr>
          <p:cNvCxnSpPr>
            <a:cxnSpLocks/>
            <a:stCxn id="20" idx="3"/>
            <a:endCxn id="34" idx="0"/>
          </p:cNvCxnSpPr>
          <p:nvPr/>
        </p:nvCxnSpPr>
        <p:spPr>
          <a:xfrm>
            <a:off x="10351063" y="4188373"/>
            <a:ext cx="788557" cy="84082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0793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6" grpId="0"/>
      <p:bldP spid="30" grpId="0"/>
      <p:bldP spid="35" grpId="0"/>
      <p:bldP spid="3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EF59E41-0BAC-D94F-91E7-873DDB5D9239}"/>
              </a:ext>
            </a:extLst>
          </p:cNvPr>
          <p:cNvSpPr txBox="1">
            <a:spLocks noChangeArrowheads="1"/>
          </p:cNvSpPr>
          <p:nvPr/>
        </p:nvSpPr>
        <p:spPr>
          <a:xfrm>
            <a:off x="0" y="-19050"/>
            <a:ext cx="12192000" cy="8572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Calibri" panose="020F0502020204030204" pitchFamily="34" charset="0"/>
                <a:cs typeface="Calibri" panose="020F0502020204030204" pitchFamily="34" charset="0"/>
              </a:rPr>
              <a:t>Alpha-Beta Pruning Properties</a:t>
            </a:r>
          </a:p>
        </p:txBody>
      </p:sp>
      <p:cxnSp>
        <p:nvCxnSpPr>
          <p:cNvPr id="5" name="Straight Connector 4">
            <a:extLst>
              <a:ext uri="{FF2B5EF4-FFF2-40B4-BE49-F238E27FC236}">
                <a16:creationId xmlns:a16="http://schemas.microsoft.com/office/drawing/2014/main" id="{18A2BA32-6139-854A-ABA0-139C6E9DA513}"/>
              </a:ext>
            </a:extLst>
          </p:cNvPr>
          <p:cNvCxnSpPr>
            <a:cxnSpLocks/>
          </p:cNvCxnSpPr>
          <p:nvPr/>
        </p:nvCxnSpPr>
        <p:spPr>
          <a:xfrm>
            <a:off x="0" y="838200"/>
            <a:ext cx="12192000"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8" name="Slide Number Placeholder 5">
            <a:extLst>
              <a:ext uri="{FF2B5EF4-FFF2-40B4-BE49-F238E27FC236}">
                <a16:creationId xmlns:a16="http://schemas.microsoft.com/office/drawing/2014/main" id="{DB6B82A3-4DB1-3640-B5AC-BF5442E980A4}"/>
              </a:ext>
            </a:extLst>
          </p:cNvPr>
          <p:cNvSpPr>
            <a:spLocks noGrp="1"/>
          </p:cNvSpPr>
          <p:nvPr>
            <p:ph type="sldNum" sz="quarter" idx="12"/>
          </p:nvPr>
        </p:nvSpPr>
        <p:spPr>
          <a:xfrm>
            <a:off x="11400311" y="6356350"/>
            <a:ext cx="625617" cy="365125"/>
          </a:xfrm>
        </p:spPr>
        <p:txBody>
          <a:bodyPr/>
          <a:lstStyle/>
          <a:p>
            <a:fld id="{2FBE9FE5-B1FE-D34A-9F6B-9382BD8E23AD}" type="slidenum">
              <a:rPr lang="en-US" smtClean="0"/>
              <a:t>33</a:t>
            </a:fld>
            <a:endParaRPr lang="en-US" dirty="0"/>
          </a:p>
        </p:txBody>
      </p:sp>
      <p:sp>
        <p:nvSpPr>
          <p:cNvPr id="9" name="Content Placeholder 2">
            <a:extLst>
              <a:ext uri="{FF2B5EF4-FFF2-40B4-BE49-F238E27FC236}">
                <a16:creationId xmlns:a16="http://schemas.microsoft.com/office/drawing/2014/main" id="{00EF2F0C-6CAE-654E-81E7-9C5A6D8C76AA}"/>
              </a:ext>
            </a:extLst>
          </p:cNvPr>
          <p:cNvSpPr txBox="1">
            <a:spLocks/>
          </p:cNvSpPr>
          <p:nvPr/>
        </p:nvSpPr>
        <p:spPr>
          <a:xfrm>
            <a:off x="9899115" y="6538912"/>
            <a:ext cx="1814004" cy="2473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200" dirty="0">
                <a:latin typeface="Calibri" panose="020F0502020204030204" pitchFamily="34" charset="0"/>
                <a:cs typeface="Calibri" panose="020F0502020204030204" pitchFamily="34" charset="0"/>
              </a:rPr>
              <a:t>Figure from Berkley AI</a:t>
            </a:r>
          </a:p>
        </p:txBody>
      </p:sp>
      <p:sp>
        <p:nvSpPr>
          <p:cNvPr id="29" name="Rectangle 3">
            <a:extLst>
              <a:ext uri="{FF2B5EF4-FFF2-40B4-BE49-F238E27FC236}">
                <a16:creationId xmlns:a16="http://schemas.microsoft.com/office/drawing/2014/main" id="{59C3112E-2954-7A40-A14C-5E9AA52303FD}"/>
              </a:ext>
            </a:extLst>
          </p:cNvPr>
          <p:cNvSpPr>
            <a:spLocks noGrp="1" noChangeArrowheads="1"/>
          </p:cNvSpPr>
          <p:nvPr>
            <p:ph idx="1"/>
          </p:nvPr>
        </p:nvSpPr>
        <p:spPr>
          <a:xfrm>
            <a:off x="406400" y="1397001"/>
            <a:ext cx="11379200" cy="4729164"/>
          </a:xfrm>
        </p:spPr>
        <p:txBody>
          <a:bodyPr>
            <a:normAutofit fontScale="92500" lnSpcReduction="10000"/>
          </a:bodyPr>
          <a:lstStyle/>
          <a:p>
            <a:pPr eaLnBrk="1" hangingPunct="1">
              <a:lnSpc>
                <a:spcPct val="90000"/>
              </a:lnSpc>
            </a:pPr>
            <a:r>
              <a:rPr lang="en-US" sz="2400" dirty="0"/>
              <a:t>This pruning has </a:t>
            </a:r>
            <a:r>
              <a:rPr lang="en-US" sz="2400" dirty="0">
                <a:solidFill>
                  <a:srgbClr val="CC0000"/>
                </a:solidFill>
              </a:rPr>
              <a:t>no effect</a:t>
            </a:r>
            <a:r>
              <a:rPr lang="en-US" sz="2400" dirty="0"/>
              <a:t> on </a:t>
            </a:r>
            <a:r>
              <a:rPr lang="en-US" sz="2400" dirty="0" err="1"/>
              <a:t>minimax</a:t>
            </a:r>
            <a:r>
              <a:rPr lang="en-US" sz="2400" dirty="0"/>
              <a:t> value computed for the root!</a:t>
            </a:r>
          </a:p>
          <a:p>
            <a:pPr lvl="1" eaLnBrk="1" hangingPunct="1">
              <a:lnSpc>
                <a:spcPct val="90000"/>
              </a:lnSpc>
            </a:pPr>
            <a:endParaRPr lang="en-US" sz="2000" dirty="0"/>
          </a:p>
          <a:p>
            <a:pPr eaLnBrk="1" hangingPunct="1">
              <a:lnSpc>
                <a:spcPct val="90000"/>
              </a:lnSpc>
            </a:pPr>
            <a:r>
              <a:rPr lang="en-US" sz="2400" dirty="0"/>
              <a:t>Values of intermediate nodes might be wrong</a:t>
            </a:r>
          </a:p>
          <a:p>
            <a:pPr lvl="1" eaLnBrk="1" hangingPunct="1">
              <a:lnSpc>
                <a:spcPct val="90000"/>
              </a:lnSpc>
            </a:pPr>
            <a:r>
              <a:rPr lang="en-US" sz="2000" dirty="0"/>
              <a:t>Important: children of the root may have the wrong value</a:t>
            </a:r>
          </a:p>
          <a:p>
            <a:pPr lvl="1" eaLnBrk="1" hangingPunct="1">
              <a:lnSpc>
                <a:spcPct val="90000"/>
              </a:lnSpc>
            </a:pPr>
            <a:r>
              <a:rPr lang="en-US" sz="2000" dirty="0"/>
              <a:t>So the most naïve version won’t let you do action selection</a:t>
            </a:r>
          </a:p>
          <a:p>
            <a:pPr lvl="1" eaLnBrk="1" hangingPunct="1">
              <a:lnSpc>
                <a:spcPct val="90000"/>
              </a:lnSpc>
            </a:pPr>
            <a:endParaRPr lang="en-US" sz="2000" dirty="0"/>
          </a:p>
          <a:p>
            <a:pPr eaLnBrk="1" hangingPunct="1">
              <a:lnSpc>
                <a:spcPct val="90000"/>
              </a:lnSpc>
            </a:pPr>
            <a:r>
              <a:rPr lang="en-US" sz="2400" dirty="0"/>
              <a:t>Good child ordering improves effectiveness of pruning</a:t>
            </a:r>
          </a:p>
          <a:p>
            <a:pPr lvl="1" eaLnBrk="1" hangingPunct="1">
              <a:lnSpc>
                <a:spcPct val="90000"/>
              </a:lnSpc>
            </a:pPr>
            <a:endParaRPr lang="en-US" sz="2000" dirty="0"/>
          </a:p>
          <a:p>
            <a:pPr eaLnBrk="1" hangingPunct="1">
              <a:lnSpc>
                <a:spcPct val="90000"/>
              </a:lnSpc>
            </a:pPr>
            <a:r>
              <a:rPr lang="en-US" sz="2400" dirty="0"/>
              <a:t>With “perfect ordering”:</a:t>
            </a:r>
          </a:p>
          <a:p>
            <a:pPr lvl="1" eaLnBrk="1" hangingPunct="1">
              <a:lnSpc>
                <a:spcPct val="90000"/>
              </a:lnSpc>
            </a:pPr>
            <a:r>
              <a:rPr lang="en-US" sz="2000" dirty="0"/>
              <a:t>Time complexity drops to O(</a:t>
            </a:r>
            <a:r>
              <a:rPr lang="en-US" sz="2000" dirty="0" err="1"/>
              <a:t>b</a:t>
            </a:r>
            <a:r>
              <a:rPr lang="en-US" sz="2000" baseline="30000" dirty="0" err="1"/>
              <a:t>m</a:t>
            </a:r>
            <a:r>
              <a:rPr lang="en-US" sz="2000" baseline="30000" dirty="0"/>
              <a:t>/2</a:t>
            </a:r>
            <a:r>
              <a:rPr lang="en-US" sz="2000" dirty="0"/>
              <a:t>)</a:t>
            </a:r>
          </a:p>
          <a:p>
            <a:pPr lvl="1" eaLnBrk="1" hangingPunct="1">
              <a:lnSpc>
                <a:spcPct val="90000"/>
              </a:lnSpc>
            </a:pPr>
            <a:r>
              <a:rPr lang="en-US" sz="2000" dirty="0"/>
              <a:t>Doubles solvable depth!</a:t>
            </a:r>
          </a:p>
          <a:p>
            <a:pPr lvl="1" eaLnBrk="1" hangingPunct="1">
              <a:lnSpc>
                <a:spcPct val="90000"/>
              </a:lnSpc>
            </a:pPr>
            <a:r>
              <a:rPr lang="en-US" sz="2000" dirty="0"/>
              <a:t>Full search of, e.g. chess, is still hopeless…</a:t>
            </a:r>
          </a:p>
          <a:p>
            <a:pPr lvl="1" eaLnBrk="1" hangingPunct="1">
              <a:lnSpc>
                <a:spcPct val="90000"/>
              </a:lnSpc>
            </a:pPr>
            <a:endParaRPr lang="en-US" sz="2000" dirty="0"/>
          </a:p>
          <a:p>
            <a:pPr eaLnBrk="1" hangingPunct="1">
              <a:lnSpc>
                <a:spcPct val="90000"/>
              </a:lnSpc>
            </a:pPr>
            <a:r>
              <a:rPr lang="en-US" sz="2400" dirty="0"/>
              <a:t>This is a simple example of </a:t>
            </a:r>
            <a:r>
              <a:rPr lang="en-US" sz="2400" dirty="0" err="1">
                <a:solidFill>
                  <a:srgbClr val="CC0000"/>
                </a:solidFill>
              </a:rPr>
              <a:t>metareasoning</a:t>
            </a:r>
            <a:r>
              <a:rPr lang="en-US" sz="2400" dirty="0">
                <a:solidFill>
                  <a:srgbClr val="CC0000"/>
                </a:solidFill>
              </a:rPr>
              <a:t> </a:t>
            </a:r>
            <a:r>
              <a:rPr lang="en-US" sz="2400" dirty="0"/>
              <a:t>(computing about what to compute)</a:t>
            </a:r>
          </a:p>
        </p:txBody>
      </p:sp>
      <p:sp>
        <p:nvSpPr>
          <p:cNvPr id="30" name="AutoShape 5">
            <a:extLst>
              <a:ext uri="{FF2B5EF4-FFF2-40B4-BE49-F238E27FC236}">
                <a16:creationId xmlns:a16="http://schemas.microsoft.com/office/drawing/2014/main" id="{AAA74D6B-2662-6641-81E0-2D155E0A3C89}"/>
              </a:ext>
            </a:extLst>
          </p:cNvPr>
          <p:cNvSpPr>
            <a:spLocks noChangeArrowheads="1"/>
          </p:cNvSpPr>
          <p:nvPr/>
        </p:nvSpPr>
        <p:spPr bwMode="auto">
          <a:xfrm>
            <a:off x="9525000" y="2438400"/>
            <a:ext cx="381000" cy="304800"/>
          </a:xfrm>
          <a:prstGeom prst="triangle">
            <a:avLst>
              <a:gd name="adj" fmla="val 50000"/>
            </a:avLst>
          </a:prstGeom>
          <a:solidFill>
            <a:srgbClr val="CCECFF"/>
          </a:solidFill>
          <a:ln w="9525">
            <a:solidFill>
              <a:schemeClr val="tx1"/>
            </a:solidFill>
            <a:miter lim="800000"/>
            <a:headEnd/>
            <a:tailEnd/>
          </a:ln>
        </p:spPr>
        <p:txBody>
          <a:bodyPr wrap="none" anchor="ctr"/>
          <a:lstStyle/>
          <a:p>
            <a:endParaRPr lang="en-US"/>
          </a:p>
        </p:txBody>
      </p:sp>
      <p:sp>
        <p:nvSpPr>
          <p:cNvPr id="31" name="AutoShape 6">
            <a:extLst>
              <a:ext uri="{FF2B5EF4-FFF2-40B4-BE49-F238E27FC236}">
                <a16:creationId xmlns:a16="http://schemas.microsoft.com/office/drawing/2014/main" id="{51494475-985C-DB43-82BC-9F1FE36E066B}"/>
              </a:ext>
            </a:extLst>
          </p:cNvPr>
          <p:cNvSpPr>
            <a:spLocks noChangeArrowheads="1"/>
          </p:cNvSpPr>
          <p:nvPr/>
        </p:nvSpPr>
        <p:spPr bwMode="auto">
          <a:xfrm rot="10800000">
            <a:off x="8763000" y="3429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32" name="AutoShape 7">
            <a:extLst>
              <a:ext uri="{FF2B5EF4-FFF2-40B4-BE49-F238E27FC236}">
                <a16:creationId xmlns:a16="http://schemas.microsoft.com/office/drawing/2014/main" id="{F78383FC-CE18-E94C-AA98-867E031DC698}"/>
              </a:ext>
            </a:extLst>
          </p:cNvPr>
          <p:cNvSpPr>
            <a:spLocks noChangeArrowheads="1"/>
          </p:cNvSpPr>
          <p:nvPr/>
        </p:nvSpPr>
        <p:spPr bwMode="auto">
          <a:xfrm rot="10800000">
            <a:off x="10287000" y="3429000"/>
            <a:ext cx="381000" cy="304800"/>
          </a:xfrm>
          <a:prstGeom prst="triangle">
            <a:avLst>
              <a:gd name="adj" fmla="val 50000"/>
            </a:avLst>
          </a:prstGeom>
          <a:solidFill>
            <a:srgbClr val="FF9999"/>
          </a:solidFill>
          <a:ln w="9525">
            <a:solidFill>
              <a:schemeClr val="tx1"/>
            </a:solidFill>
            <a:miter lim="800000"/>
            <a:headEnd/>
            <a:tailEnd/>
          </a:ln>
        </p:spPr>
        <p:txBody>
          <a:bodyPr wrap="none" anchor="ctr"/>
          <a:lstStyle/>
          <a:p>
            <a:endParaRPr lang="en-US"/>
          </a:p>
        </p:txBody>
      </p:sp>
      <p:sp>
        <p:nvSpPr>
          <p:cNvPr id="33" name="Rectangle 32">
            <a:extLst>
              <a:ext uri="{FF2B5EF4-FFF2-40B4-BE49-F238E27FC236}">
                <a16:creationId xmlns:a16="http://schemas.microsoft.com/office/drawing/2014/main" id="{21CD0494-E922-D347-B341-8BED7A1D0E97}"/>
              </a:ext>
            </a:extLst>
          </p:cNvPr>
          <p:cNvSpPr>
            <a:spLocks noChangeArrowheads="1"/>
          </p:cNvSpPr>
          <p:nvPr/>
        </p:nvSpPr>
        <p:spPr bwMode="auto">
          <a:xfrm>
            <a:off x="8763000" y="4724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t>10</a:t>
            </a:r>
          </a:p>
        </p:txBody>
      </p:sp>
      <p:sp>
        <p:nvSpPr>
          <p:cNvPr id="34" name="Rectangle 33">
            <a:extLst>
              <a:ext uri="{FF2B5EF4-FFF2-40B4-BE49-F238E27FC236}">
                <a16:creationId xmlns:a16="http://schemas.microsoft.com/office/drawing/2014/main" id="{E4A40596-AF5F-F64D-BC54-3A69D9097D6E}"/>
              </a:ext>
            </a:extLst>
          </p:cNvPr>
          <p:cNvSpPr>
            <a:spLocks noChangeArrowheads="1"/>
          </p:cNvSpPr>
          <p:nvPr/>
        </p:nvSpPr>
        <p:spPr bwMode="auto">
          <a:xfrm>
            <a:off x="9906000" y="4724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t>10</a:t>
            </a:r>
          </a:p>
        </p:txBody>
      </p:sp>
      <p:sp>
        <p:nvSpPr>
          <p:cNvPr id="35" name="Rectangle 34">
            <a:extLst>
              <a:ext uri="{FF2B5EF4-FFF2-40B4-BE49-F238E27FC236}">
                <a16:creationId xmlns:a16="http://schemas.microsoft.com/office/drawing/2014/main" id="{E3E8B393-3507-F24A-8FD5-F0679E7934B9}"/>
              </a:ext>
            </a:extLst>
          </p:cNvPr>
          <p:cNvSpPr>
            <a:spLocks noChangeArrowheads="1"/>
          </p:cNvSpPr>
          <p:nvPr/>
        </p:nvSpPr>
        <p:spPr bwMode="auto">
          <a:xfrm>
            <a:off x="10668000" y="4724400"/>
            <a:ext cx="381000" cy="304800"/>
          </a:xfrm>
          <a:prstGeom prst="rect">
            <a:avLst/>
          </a:prstGeom>
          <a:solidFill>
            <a:srgbClr val="BD92DE"/>
          </a:solidFill>
          <a:ln w="9525">
            <a:solidFill>
              <a:schemeClr val="tx1"/>
            </a:solidFill>
            <a:miter lim="800000"/>
            <a:headEnd/>
            <a:tailEnd/>
          </a:ln>
        </p:spPr>
        <p:txBody>
          <a:bodyPr wrap="none" anchor="ctr"/>
          <a:lstStyle/>
          <a:p>
            <a:pPr algn="ctr"/>
            <a:r>
              <a:rPr lang="en-US" dirty="0"/>
              <a:t>0</a:t>
            </a:r>
          </a:p>
        </p:txBody>
      </p:sp>
      <p:cxnSp>
        <p:nvCxnSpPr>
          <p:cNvPr id="36" name="AutoShape 12">
            <a:extLst>
              <a:ext uri="{FF2B5EF4-FFF2-40B4-BE49-F238E27FC236}">
                <a16:creationId xmlns:a16="http://schemas.microsoft.com/office/drawing/2014/main" id="{01241596-209F-EC4B-973B-24E81C088BD4}"/>
              </a:ext>
            </a:extLst>
          </p:cNvPr>
          <p:cNvCxnSpPr>
            <a:cxnSpLocks noChangeShapeType="1"/>
            <a:stCxn id="30" idx="3"/>
            <a:endCxn id="31" idx="3"/>
          </p:cNvCxnSpPr>
          <p:nvPr/>
        </p:nvCxnSpPr>
        <p:spPr bwMode="auto">
          <a:xfrm flipH="1">
            <a:off x="8953500" y="2743200"/>
            <a:ext cx="762000" cy="685800"/>
          </a:xfrm>
          <a:prstGeom prst="straightConnector1">
            <a:avLst/>
          </a:prstGeom>
          <a:noFill/>
          <a:ln w="9525">
            <a:solidFill>
              <a:schemeClr val="tx1"/>
            </a:solidFill>
            <a:round/>
            <a:headEnd/>
            <a:tailEnd type="triangle" w="med" len="med"/>
          </a:ln>
        </p:spPr>
      </p:cxnSp>
      <p:cxnSp>
        <p:nvCxnSpPr>
          <p:cNvPr id="37" name="AutoShape 13">
            <a:extLst>
              <a:ext uri="{FF2B5EF4-FFF2-40B4-BE49-F238E27FC236}">
                <a16:creationId xmlns:a16="http://schemas.microsoft.com/office/drawing/2014/main" id="{A823752A-4EE3-7F46-B130-9D951DC0C204}"/>
              </a:ext>
            </a:extLst>
          </p:cNvPr>
          <p:cNvCxnSpPr>
            <a:cxnSpLocks noChangeShapeType="1"/>
            <a:stCxn id="30" idx="3"/>
            <a:endCxn id="32" idx="3"/>
          </p:cNvCxnSpPr>
          <p:nvPr/>
        </p:nvCxnSpPr>
        <p:spPr bwMode="auto">
          <a:xfrm>
            <a:off x="9715500" y="2743200"/>
            <a:ext cx="762000" cy="685800"/>
          </a:xfrm>
          <a:prstGeom prst="straightConnector1">
            <a:avLst/>
          </a:prstGeom>
          <a:noFill/>
          <a:ln w="9525">
            <a:solidFill>
              <a:schemeClr val="tx1"/>
            </a:solidFill>
            <a:round/>
            <a:headEnd/>
            <a:tailEnd type="triangle" w="med" len="med"/>
          </a:ln>
        </p:spPr>
      </p:cxnSp>
      <p:cxnSp>
        <p:nvCxnSpPr>
          <p:cNvPr id="38" name="AutoShape 14">
            <a:extLst>
              <a:ext uri="{FF2B5EF4-FFF2-40B4-BE49-F238E27FC236}">
                <a16:creationId xmlns:a16="http://schemas.microsoft.com/office/drawing/2014/main" id="{E1C08A46-60CF-D841-87CD-A4147E4FDC5B}"/>
              </a:ext>
            </a:extLst>
          </p:cNvPr>
          <p:cNvCxnSpPr>
            <a:cxnSpLocks noChangeShapeType="1"/>
            <a:stCxn id="31" idx="0"/>
            <a:endCxn id="33" idx="0"/>
          </p:cNvCxnSpPr>
          <p:nvPr/>
        </p:nvCxnSpPr>
        <p:spPr bwMode="auto">
          <a:xfrm>
            <a:off x="8953500" y="3733800"/>
            <a:ext cx="0" cy="990600"/>
          </a:xfrm>
          <a:prstGeom prst="straightConnector1">
            <a:avLst/>
          </a:prstGeom>
          <a:noFill/>
          <a:ln w="9525">
            <a:solidFill>
              <a:schemeClr val="tx1"/>
            </a:solidFill>
            <a:round/>
            <a:headEnd/>
            <a:tailEnd type="triangle" w="med" len="med"/>
          </a:ln>
        </p:spPr>
      </p:cxnSp>
      <p:cxnSp>
        <p:nvCxnSpPr>
          <p:cNvPr id="39" name="AutoShape 16">
            <a:extLst>
              <a:ext uri="{FF2B5EF4-FFF2-40B4-BE49-F238E27FC236}">
                <a16:creationId xmlns:a16="http://schemas.microsoft.com/office/drawing/2014/main" id="{5C8E6D4B-BD81-7945-AF7B-3A492765DE30}"/>
              </a:ext>
            </a:extLst>
          </p:cNvPr>
          <p:cNvCxnSpPr>
            <a:cxnSpLocks noChangeShapeType="1"/>
            <a:stCxn id="32" idx="0"/>
            <a:endCxn id="34" idx="0"/>
          </p:cNvCxnSpPr>
          <p:nvPr/>
        </p:nvCxnSpPr>
        <p:spPr bwMode="auto">
          <a:xfrm flipH="1">
            <a:off x="10096500" y="3733800"/>
            <a:ext cx="381000" cy="990600"/>
          </a:xfrm>
          <a:prstGeom prst="straightConnector1">
            <a:avLst/>
          </a:prstGeom>
          <a:noFill/>
          <a:ln w="9525">
            <a:solidFill>
              <a:schemeClr val="tx1"/>
            </a:solidFill>
            <a:round/>
            <a:headEnd/>
            <a:tailEnd type="triangle" w="med" len="med"/>
          </a:ln>
        </p:spPr>
      </p:cxnSp>
      <p:cxnSp>
        <p:nvCxnSpPr>
          <p:cNvPr id="40" name="AutoShape 17">
            <a:extLst>
              <a:ext uri="{FF2B5EF4-FFF2-40B4-BE49-F238E27FC236}">
                <a16:creationId xmlns:a16="http://schemas.microsoft.com/office/drawing/2014/main" id="{B3B59140-1377-A442-91ED-926B83ABD723}"/>
              </a:ext>
            </a:extLst>
          </p:cNvPr>
          <p:cNvCxnSpPr>
            <a:cxnSpLocks noChangeShapeType="1"/>
            <a:stCxn id="32" idx="0"/>
            <a:endCxn id="35" idx="0"/>
          </p:cNvCxnSpPr>
          <p:nvPr/>
        </p:nvCxnSpPr>
        <p:spPr bwMode="auto">
          <a:xfrm>
            <a:off x="10477500" y="3733800"/>
            <a:ext cx="381000" cy="990600"/>
          </a:xfrm>
          <a:prstGeom prst="straightConnector1">
            <a:avLst/>
          </a:prstGeom>
          <a:noFill/>
          <a:ln w="9525">
            <a:solidFill>
              <a:schemeClr val="tx1"/>
            </a:solidFill>
            <a:round/>
            <a:headEnd/>
            <a:tailEnd type="triangle" w="med" len="med"/>
          </a:ln>
        </p:spPr>
      </p:cxnSp>
      <p:sp>
        <p:nvSpPr>
          <p:cNvPr id="41" name="Text Box 18">
            <a:extLst>
              <a:ext uri="{FF2B5EF4-FFF2-40B4-BE49-F238E27FC236}">
                <a16:creationId xmlns:a16="http://schemas.microsoft.com/office/drawing/2014/main" id="{DAF39C90-E9E9-E149-AAF8-A57B71F61800}"/>
              </a:ext>
            </a:extLst>
          </p:cNvPr>
          <p:cNvSpPr txBox="1">
            <a:spLocks noChangeArrowheads="1"/>
          </p:cNvSpPr>
          <p:nvPr/>
        </p:nvSpPr>
        <p:spPr bwMode="auto">
          <a:xfrm>
            <a:off x="9928225" y="2438400"/>
            <a:ext cx="663575" cy="366713"/>
          </a:xfrm>
          <a:prstGeom prst="rect">
            <a:avLst/>
          </a:prstGeom>
          <a:noFill/>
          <a:ln w="12700">
            <a:noFill/>
            <a:miter lim="800000"/>
            <a:headEnd/>
            <a:tailEnd/>
          </a:ln>
        </p:spPr>
        <p:txBody>
          <a:bodyPr anchor="ctr">
            <a:spAutoFit/>
          </a:bodyPr>
          <a:lstStyle/>
          <a:p>
            <a:pPr algn="ctr">
              <a:spcBef>
                <a:spcPct val="50000"/>
              </a:spcBef>
            </a:pPr>
            <a:r>
              <a:rPr lang="en-US" b="1"/>
              <a:t>max</a:t>
            </a:r>
          </a:p>
        </p:txBody>
      </p:sp>
      <p:sp>
        <p:nvSpPr>
          <p:cNvPr id="42" name="Text Box 19">
            <a:extLst>
              <a:ext uri="{FF2B5EF4-FFF2-40B4-BE49-F238E27FC236}">
                <a16:creationId xmlns:a16="http://schemas.microsoft.com/office/drawing/2014/main" id="{2C4FFD12-0891-E842-978E-2D27EBF743E1}"/>
              </a:ext>
            </a:extLst>
          </p:cNvPr>
          <p:cNvSpPr txBox="1">
            <a:spLocks noChangeArrowheads="1"/>
          </p:cNvSpPr>
          <p:nvPr/>
        </p:nvSpPr>
        <p:spPr bwMode="auto">
          <a:xfrm>
            <a:off x="10744200" y="3352800"/>
            <a:ext cx="663575" cy="366713"/>
          </a:xfrm>
          <a:prstGeom prst="rect">
            <a:avLst/>
          </a:prstGeom>
          <a:noFill/>
          <a:ln w="12700">
            <a:noFill/>
            <a:miter lim="800000"/>
            <a:headEnd/>
            <a:tailEnd/>
          </a:ln>
        </p:spPr>
        <p:txBody>
          <a:bodyPr anchor="ctr">
            <a:spAutoFit/>
          </a:bodyPr>
          <a:lstStyle/>
          <a:p>
            <a:pPr algn="ctr">
              <a:spcBef>
                <a:spcPct val="50000"/>
              </a:spcBef>
            </a:pPr>
            <a:r>
              <a:rPr lang="en-US" b="1"/>
              <a:t>min</a:t>
            </a:r>
          </a:p>
        </p:txBody>
      </p:sp>
    </p:spTree>
    <p:extLst>
      <p:ext uri="{BB962C8B-B14F-4D97-AF65-F5344CB8AC3E}">
        <p14:creationId xmlns:p14="http://schemas.microsoft.com/office/powerpoint/2010/main" val="184432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EF59E41-0BAC-D94F-91E7-873DDB5D9239}"/>
              </a:ext>
            </a:extLst>
          </p:cNvPr>
          <p:cNvSpPr txBox="1">
            <a:spLocks noChangeArrowheads="1"/>
          </p:cNvSpPr>
          <p:nvPr/>
        </p:nvSpPr>
        <p:spPr>
          <a:xfrm>
            <a:off x="0" y="-19050"/>
            <a:ext cx="12192000" cy="8572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Calibri" panose="020F0502020204030204" pitchFamily="34" charset="0"/>
                <a:cs typeface="Calibri" panose="020F0502020204030204" pitchFamily="34" charset="0"/>
              </a:rPr>
              <a:t>Alpha Beta Quiz</a:t>
            </a:r>
          </a:p>
        </p:txBody>
      </p:sp>
      <p:cxnSp>
        <p:nvCxnSpPr>
          <p:cNvPr id="5" name="Straight Connector 4">
            <a:extLst>
              <a:ext uri="{FF2B5EF4-FFF2-40B4-BE49-F238E27FC236}">
                <a16:creationId xmlns:a16="http://schemas.microsoft.com/office/drawing/2014/main" id="{18A2BA32-6139-854A-ABA0-139C6E9DA513}"/>
              </a:ext>
            </a:extLst>
          </p:cNvPr>
          <p:cNvCxnSpPr>
            <a:cxnSpLocks/>
          </p:cNvCxnSpPr>
          <p:nvPr/>
        </p:nvCxnSpPr>
        <p:spPr>
          <a:xfrm>
            <a:off x="0" y="838200"/>
            <a:ext cx="12192000"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8" name="Slide Number Placeholder 5">
            <a:extLst>
              <a:ext uri="{FF2B5EF4-FFF2-40B4-BE49-F238E27FC236}">
                <a16:creationId xmlns:a16="http://schemas.microsoft.com/office/drawing/2014/main" id="{DB6B82A3-4DB1-3640-B5AC-BF5442E980A4}"/>
              </a:ext>
            </a:extLst>
          </p:cNvPr>
          <p:cNvSpPr>
            <a:spLocks noGrp="1"/>
          </p:cNvSpPr>
          <p:nvPr>
            <p:ph type="sldNum" sz="quarter" idx="12"/>
          </p:nvPr>
        </p:nvSpPr>
        <p:spPr>
          <a:xfrm>
            <a:off x="11400311" y="6356350"/>
            <a:ext cx="625617" cy="365125"/>
          </a:xfrm>
        </p:spPr>
        <p:txBody>
          <a:bodyPr/>
          <a:lstStyle/>
          <a:p>
            <a:fld id="{2FBE9FE5-B1FE-D34A-9F6B-9382BD8E23AD}" type="slidenum">
              <a:rPr lang="en-US" smtClean="0"/>
              <a:t>34</a:t>
            </a:fld>
            <a:endParaRPr lang="en-US" dirty="0"/>
          </a:p>
        </p:txBody>
      </p:sp>
      <p:sp>
        <p:nvSpPr>
          <p:cNvPr id="9" name="Content Placeholder 2">
            <a:extLst>
              <a:ext uri="{FF2B5EF4-FFF2-40B4-BE49-F238E27FC236}">
                <a16:creationId xmlns:a16="http://schemas.microsoft.com/office/drawing/2014/main" id="{00EF2F0C-6CAE-654E-81E7-9C5A6D8C76AA}"/>
              </a:ext>
            </a:extLst>
          </p:cNvPr>
          <p:cNvSpPr txBox="1">
            <a:spLocks/>
          </p:cNvSpPr>
          <p:nvPr/>
        </p:nvSpPr>
        <p:spPr>
          <a:xfrm>
            <a:off x="9899115" y="6538912"/>
            <a:ext cx="1814004" cy="2473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200" dirty="0">
                <a:latin typeface="Calibri" panose="020F0502020204030204" pitchFamily="34" charset="0"/>
                <a:cs typeface="Calibri" panose="020F0502020204030204" pitchFamily="34" charset="0"/>
              </a:rPr>
              <a:t>Figure from Berkley AI</a:t>
            </a:r>
          </a:p>
        </p:txBody>
      </p:sp>
      <p:pic>
        <p:nvPicPr>
          <p:cNvPr id="7" name="Picture 6" descr="alpha-beta-small.png">
            <a:extLst>
              <a:ext uri="{FF2B5EF4-FFF2-40B4-BE49-F238E27FC236}">
                <a16:creationId xmlns:a16="http://schemas.microsoft.com/office/drawing/2014/main" id="{AB4CC335-F770-7E45-8CF4-B513DDE0B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1371600"/>
            <a:ext cx="6502400" cy="4826000"/>
          </a:xfrm>
          <a:prstGeom prst="rect">
            <a:avLst/>
          </a:prstGeom>
        </p:spPr>
      </p:pic>
    </p:spTree>
    <p:extLst>
      <p:ext uri="{BB962C8B-B14F-4D97-AF65-F5344CB8AC3E}">
        <p14:creationId xmlns:p14="http://schemas.microsoft.com/office/powerpoint/2010/main" val="1030911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B75BA7C-0B04-FC4D-B3B3-3483384165F3}"/>
              </a:ext>
            </a:extLst>
          </p:cNvPr>
          <p:cNvSpPr>
            <a:spLocks noGrp="1" noChangeArrowheads="1"/>
          </p:cNvSpPr>
          <p:nvPr>
            <p:ph type="title"/>
          </p:nvPr>
        </p:nvSpPr>
        <p:spPr>
          <a:xfrm>
            <a:off x="0" y="-19050"/>
            <a:ext cx="12192000" cy="857250"/>
          </a:xfrm>
        </p:spPr>
        <p:txBody>
          <a:bodyPr>
            <a:noAutofit/>
          </a:bodyPr>
          <a:lstStyle/>
          <a:p>
            <a:pPr algn="ctr"/>
            <a:r>
              <a:rPr lang="en-US" sz="3600" dirty="0">
                <a:latin typeface="Calibri" panose="020F0502020204030204" pitchFamily="34" charset="0"/>
                <a:cs typeface="Calibri" panose="020F0502020204030204" pitchFamily="34" charset="0"/>
              </a:rPr>
              <a:t>Types of Games</a:t>
            </a:r>
          </a:p>
        </p:txBody>
      </p:sp>
      <p:cxnSp>
        <p:nvCxnSpPr>
          <p:cNvPr id="9" name="Straight Connector 8">
            <a:extLst>
              <a:ext uri="{FF2B5EF4-FFF2-40B4-BE49-F238E27FC236}">
                <a16:creationId xmlns:a16="http://schemas.microsoft.com/office/drawing/2014/main" id="{B88CC034-743F-3C4A-951F-F5A2FCBE86E0}"/>
              </a:ext>
            </a:extLst>
          </p:cNvPr>
          <p:cNvCxnSpPr>
            <a:cxnSpLocks/>
          </p:cNvCxnSpPr>
          <p:nvPr/>
        </p:nvCxnSpPr>
        <p:spPr>
          <a:xfrm>
            <a:off x="0" y="838200"/>
            <a:ext cx="12192000"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36" name="Slide Number Placeholder 5">
            <a:extLst>
              <a:ext uri="{FF2B5EF4-FFF2-40B4-BE49-F238E27FC236}">
                <a16:creationId xmlns:a16="http://schemas.microsoft.com/office/drawing/2014/main" id="{015DD19B-C37F-8643-ADDF-06EDA10C7B9C}"/>
              </a:ext>
            </a:extLst>
          </p:cNvPr>
          <p:cNvSpPr>
            <a:spLocks noGrp="1"/>
          </p:cNvSpPr>
          <p:nvPr>
            <p:ph type="sldNum" sz="quarter" idx="12"/>
          </p:nvPr>
        </p:nvSpPr>
        <p:spPr>
          <a:xfrm>
            <a:off x="11400311" y="6356350"/>
            <a:ext cx="625617" cy="365125"/>
          </a:xfrm>
        </p:spPr>
        <p:txBody>
          <a:bodyPr/>
          <a:lstStyle/>
          <a:p>
            <a:fld id="{2FBE9FE5-B1FE-D34A-9F6B-9382BD8E23AD}" type="slidenum">
              <a:rPr lang="en-US" smtClean="0"/>
              <a:t>4</a:t>
            </a:fld>
            <a:endParaRPr lang="en-US" dirty="0"/>
          </a:p>
        </p:txBody>
      </p:sp>
      <p:sp>
        <p:nvSpPr>
          <p:cNvPr id="24" name="Content Placeholder 2">
            <a:extLst>
              <a:ext uri="{FF2B5EF4-FFF2-40B4-BE49-F238E27FC236}">
                <a16:creationId xmlns:a16="http://schemas.microsoft.com/office/drawing/2014/main" id="{15A9EF19-D50B-E04A-8CD7-6EE17120C2C6}"/>
              </a:ext>
            </a:extLst>
          </p:cNvPr>
          <p:cNvSpPr txBox="1">
            <a:spLocks/>
          </p:cNvSpPr>
          <p:nvPr/>
        </p:nvSpPr>
        <p:spPr>
          <a:xfrm>
            <a:off x="9899115" y="6538912"/>
            <a:ext cx="1814004" cy="2473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200" dirty="0">
                <a:latin typeface="Calibri" panose="020F0502020204030204" pitchFamily="34" charset="0"/>
                <a:cs typeface="Calibri" panose="020F0502020204030204" pitchFamily="34" charset="0"/>
              </a:rPr>
              <a:t>Figure from Berkley AI</a:t>
            </a:r>
          </a:p>
        </p:txBody>
      </p:sp>
      <p:pic>
        <p:nvPicPr>
          <p:cNvPr id="11" name="Picture 3">
            <a:extLst>
              <a:ext uri="{FF2B5EF4-FFF2-40B4-BE49-F238E27FC236}">
                <a16:creationId xmlns:a16="http://schemas.microsoft.com/office/drawing/2014/main" id="{E6C59C89-AE15-634A-9BD5-D33AA20F264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87412" y="1548776"/>
            <a:ext cx="5148607" cy="2876550"/>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Rectangle 3">
            <a:extLst>
              <a:ext uri="{FF2B5EF4-FFF2-40B4-BE49-F238E27FC236}">
                <a16:creationId xmlns:a16="http://schemas.microsoft.com/office/drawing/2014/main" id="{E65B5266-7B82-254E-8AAF-40A9B897C79F}"/>
              </a:ext>
            </a:extLst>
          </p:cNvPr>
          <p:cNvSpPr>
            <a:spLocks noGrp="1" noChangeArrowheads="1"/>
          </p:cNvSpPr>
          <p:nvPr>
            <p:ph idx="1"/>
          </p:nvPr>
        </p:nvSpPr>
        <p:spPr>
          <a:xfrm>
            <a:off x="406400" y="1397001"/>
            <a:ext cx="11379200" cy="4729164"/>
          </a:xfrm>
        </p:spPr>
        <p:txBody>
          <a:bodyPr/>
          <a:lstStyle/>
          <a:p>
            <a:pPr eaLnBrk="1" hangingPunct="1"/>
            <a:r>
              <a:rPr lang="en-US" sz="2800" dirty="0"/>
              <a:t>Many different kinds of games!</a:t>
            </a:r>
          </a:p>
          <a:p>
            <a:pPr lvl="1" eaLnBrk="1" hangingPunct="1"/>
            <a:endParaRPr lang="en-US" sz="2400" dirty="0"/>
          </a:p>
          <a:p>
            <a:pPr eaLnBrk="1" hangingPunct="1"/>
            <a:r>
              <a:rPr lang="en-US" sz="2800" dirty="0"/>
              <a:t>Axes:</a:t>
            </a:r>
          </a:p>
          <a:p>
            <a:pPr lvl="1" eaLnBrk="1" hangingPunct="1"/>
            <a:r>
              <a:rPr lang="en-US" sz="2400" dirty="0"/>
              <a:t>Deterministic or stochastic?</a:t>
            </a:r>
          </a:p>
          <a:p>
            <a:pPr lvl="1" eaLnBrk="1" hangingPunct="1"/>
            <a:r>
              <a:rPr lang="en-US" sz="2400" dirty="0"/>
              <a:t>One, two, or more players?</a:t>
            </a:r>
          </a:p>
          <a:p>
            <a:pPr lvl="1" eaLnBrk="1" hangingPunct="1"/>
            <a:r>
              <a:rPr lang="en-US" sz="2400" dirty="0"/>
              <a:t>Zero sum?</a:t>
            </a:r>
          </a:p>
          <a:p>
            <a:pPr lvl="1" eaLnBrk="1" hangingPunct="1"/>
            <a:r>
              <a:rPr lang="en-US" sz="2400" dirty="0"/>
              <a:t>Perfect information (can you see the state)?</a:t>
            </a:r>
          </a:p>
          <a:p>
            <a:pPr lvl="1" eaLnBrk="1" hangingPunct="1"/>
            <a:endParaRPr lang="en-US" sz="2400" dirty="0"/>
          </a:p>
          <a:p>
            <a:pPr eaLnBrk="1" hangingPunct="1"/>
            <a:r>
              <a:rPr lang="en-US" sz="2800" dirty="0"/>
              <a:t>Want algorithms for calculating a </a:t>
            </a:r>
            <a:r>
              <a:rPr lang="en-US" sz="2800" dirty="0">
                <a:solidFill>
                  <a:srgbClr val="CC0000"/>
                </a:solidFill>
              </a:rPr>
              <a:t>strategy (policy)</a:t>
            </a:r>
            <a:r>
              <a:rPr lang="en-US" sz="2800" dirty="0"/>
              <a:t> which recommends a move from each state</a:t>
            </a:r>
          </a:p>
        </p:txBody>
      </p:sp>
    </p:spTree>
    <p:extLst>
      <p:ext uri="{BB962C8B-B14F-4D97-AF65-F5344CB8AC3E}">
        <p14:creationId xmlns:p14="http://schemas.microsoft.com/office/powerpoint/2010/main" val="39752185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B75BA7C-0B04-FC4D-B3B3-3483384165F3}"/>
              </a:ext>
            </a:extLst>
          </p:cNvPr>
          <p:cNvSpPr>
            <a:spLocks noGrp="1" noChangeArrowheads="1"/>
          </p:cNvSpPr>
          <p:nvPr>
            <p:ph type="title"/>
          </p:nvPr>
        </p:nvSpPr>
        <p:spPr>
          <a:xfrm>
            <a:off x="0" y="-19050"/>
            <a:ext cx="12192000" cy="857250"/>
          </a:xfrm>
        </p:spPr>
        <p:txBody>
          <a:bodyPr>
            <a:noAutofit/>
          </a:bodyPr>
          <a:lstStyle/>
          <a:p>
            <a:pPr algn="ctr"/>
            <a:r>
              <a:rPr lang="en-US" sz="3600" dirty="0">
                <a:latin typeface="Calibri" panose="020F0502020204030204" pitchFamily="34" charset="0"/>
                <a:cs typeface="Calibri" panose="020F0502020204030204" pitchFamily="34" charset="0"/>
              </a:rPr>
              <a:t>Deterministic Games</a:t>
            </a:r>
          </a:p>
        </p:txBody>
      </p:sp>
      <p:sp>
        <p:nvSpPr>
          <p:cNvPr id="36" name="Slide Number Placeholder 5">
            <a:extLst>
              <a:ext uri="{FF2B5EF4-FFF2-40B4-BE49-F238E27FC236}">
                <a16:creationId xmlns:a16="http://schemas.microsoft.com/office/drawing/2014/main" id="{015DD19B-C37F-8643-ADDF-06EDA10C7B9C}"/>
              </a:ext>
            </a:extLst>
          </p:cNvPr>
          <p:cNvSpPr>
            <a:spLocks noGrp="1"/>
          </p:cNvSpPr>
          <p:nvPr>
            <p:ph type="sldNum" sz="quarter" idx="12"/>
          </p:nvPr>
        </p:nvSpPr>
        <p:spPr>
          <a:xfrm>
            <a:off x="11400311" y="6356350"/>
            <a:ext cx="625617" cy="365125"/>
          </a:xfrm>
        </p:spPr>
        <p:txBody>
          <a:bodyPr/>
          <a:lstStyle/>
          <a:p>
            <a:fld id="{2FBE9FE5-B1FE-D34A-9F6B-9382BD8E23AD}" type="slidenum">
              <a:rPr lang="en-US" smtClean="0"/>
              <a:t>5</a:t>
            </a:fld>
            <a:endParaRPr lang="en-US" dirty="0"/>
          </a:p>
        </p:txBody>
      </p:sp>
      <p:sp>
        <p:nvSpPr>
          <p:cNvPr id="24" name="Content Placeholder 2">
            <a:extLst>
              <a:ext uri="{FF2B5EF4-FFF2-40B4-BE49-F238E27FC236}">
                <a16:creationId xmlns:a16="http://schemas.microsoft.com/office/drawing/2014/main" id="{15A9EF19-D50B-E04A-8CD7-6EE17120C2C6}"/>
              </a:ext>
            </a:extLst>
          </p:cNvPr>
          <p:cNvSpPr txBox="1">
            <a:spLocks/>
          </p:cNvSpPr>
          <p:nvPr/>
        </p:nvSpPr>
        <p:spPr>
          <a:xfrm>
            <a:off x="9899115" y="6538912"/>
            <a:ext cx="1814004" cy="2473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200" dirty="0">
                <a:latin typeface="Calibri" panose="020F0502020204030204" pitchFamily="34" charset="0"/>
                <a:cs typeface="Calibri" panose="020F0502020204030204" pitchFamily="34" charset="0"/>
              </a:rPr>
              <a:t>Figure from Berkley AI</a:t>
            </a:r>
          </a:p>
        </p:txBody>
      </p:sp>
      <p:cxnSp>
        <p:nvCxnSpPr>
          <p:cNvPr id="44" name="Straight Connector 43">
            <a:extLst>
              <a:ext uri="{FF2B5EF4-FFF2-40B4-BE49-F238E27FC236}">
                <a16:creationId xmlns:a16="http://schemas.microsoft.com/office/drawing/2014/main" id="{6D12A0FB-883F-A94B-84A3-7DDB87045FF6}"/>
              </a:ext>
            </a:extLst>
          </p:cNvPr>
          <p:cNvCxnSpPr>
            <a:cxnSpLocks/>
          </p:cNvCxnSpPr>
          <p:nvPr/>
        </p:nvCxnSpPr>
        <p:spPr>
          <a:xfrm>
            <a:off x="0" y="838200"/>
            <a:ext cx="12192000" cy="0"/>
          </a:xfrm>
          <a:prstGeom prst="line">
            <a:avLst/>
          </a:prstGeom>
          <a:ln w="47625"/>
        </p:spPr>
        <p:style>
          <a:lnRef idx="1">
            <a:schemeClr val="accent1"/>
          </a:lnRef>
          <a:fillRef idx="0">
            <a:schemeClr val="accent1"/>
          </a:fillRef>
          <a:effectRef idx="0">
            <a:schemeClr val="accent1"/>
          </a:effectRef>
          <a:fontRef idx="minor">
            <a:schemeClr val="tx1"/>
          </a:fontRef>
        </p:style>
      </p:cxnSp>
      <p:pic>
        <p:nvPicPr>
          <p:cNvPr id="45" name="Picture 3">
            <a:extLst>
              <a:ext uri="{FF2B5EF4-FFF2-40B4-BE49-F238E27FC236}">
                <a16:creationId xmlns:a16="http://schemas.microsoft.com/office/drawing/2014/main" id="{FC39F8B7-ECFC-2043-90DF-9229E2D3BE1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05035" y="1396999"/>
            <a:ext cx="4207019" cy="4406900"/>
          </a:xfrm>
          <a:prstGeom prst="rect">
            <a:avLst/>
          </a:prstGeom>
          <a:noFill/>
          <a:extLst>
            <a:ext uri="{909E8E84-426E-40dd-AFC4-6F175D3DCCD1}">
              <a14:hiddenFill xmlns="" xmlns:a14="http://schemas.microsoft.com/office/drawing/2010/main">
                <a:solidFill>
                  <a:srgbClr val="FFFFFF"/>
                </a:solidFill>
              </a14:hiddenFill>
            </a:ext>
          </a:extLst>
        </p:spPr>
      </p:pic>
      <p:sp>
        <p:nvSpPr>
          <p:cNvPr id="46" name="Content Placeholder 2">
            <a:extLst>
              <a:ext uri="{FF2B5EF4-FFF2-40B4-BE49-F238E27FC236}">
                <a16:creationId xmlns:a16="http://schemas.microsoft.com/office/drawing/2014/main" id="{E51B8BCE-FCE8-834D-8344-C7FEB6BF922C}"/>
              </a:ext>
            </a:extLst>
          </p:cNvPr>
          <p:cNvSpPr>
            <a:spLocks noGrp="1"/>
          </p:cNvSpPr>
          <p:nvPr>
            <p:ph idx="1"/>
          </p:nvPr>
        </p:nvSpPr>
        <p:spPr>
          <a:xfrm>
            <a:off x="406400" y="1397001"/>
            <a:ext cx="11379200" cy="4729164"/>
          </a:xfrm>
        </p:spPr>
        <p:txBody>
          <a:bodyPr/>
          <a:lstStyle/>
          <a:p>
            <a:r>
              <a:rPr lang="en-US" sz="2800" dirty="0"/>
              <a:t>Many possible formalizations, one is:</a:t>
            </a:r>
          </a:p>
          <a:p>
            <a:pPr lvl="1"/>
            <a:r>
              <a:rPr lang="en-US" sz="2400" dirty="0"/>
              <a:t>States: S (start at s</a:t>
            </a:r>
            <a:r>
              <a:rPr lang="en-US" sz="2400" baseline="-25000" dirty="0"/>
              <a:t>0</a:t>
            </a:r>
            <a:r>
              <a:rPr lang="en-US" sz="2400" dirty="0"/>
              <a:t>)</a:t>
            </a:r>
          </a:p>
          <a:p>
            <a:pPr lvl="1"/>
            <a:r>
              <a:rPr lang="en-US" sz="2400" dirty="0"/>
              <a:t>Players: P={1...N} (usually take turns)</a:t>
            </a:r>
          </a:p>
          <a:p>
            <a:pPr lvl="1"/>
            <a:r>
              <a:rPr lang="en-US" sz="2400" dirty="0"/>
              <a:t>Actions: A (may depend on player / state)</a:t>
            </a:r>
          </a:p>
          <a:p>
            <a:pPr lvl="1"/>
            <a:r>
              <a:rPr lang="en-US" sz="2400" dirty="0"/>
              <a:t>Transition Function: </a:t>
            </a:r>
            <a:r>
              <a:rPr lang="en-US" sz="2400" dirty="0" err="1"/>
              <a:t>SxA</a:t>
            </a:r>
            <a:r>
              <a:rPr lang="en-US" sz="2400" dirty="0"/>
              <a:t> </a:t>
            </a:r>
            <a:r>
              <a:rPr lang="en-US" sz="2400" dirty="0">
                <a:sym typeface="Symbol" pitchFamily="18" charset="2"/>
              </a:rPr>
              <a:t> S</a:t>
            </a:r>
          </a:p>
          <a:p>
            <a:pPr lvl="1"/>
            <a:r>
              <a:rPr lang="en-US" sz="2400" dirty="0">
                <a:sym typeface="Symbol" pitchFamily="18" charset="2"/>
              </a:rPr>
              <a:t>Terminal Test: S  {</a:t>
            </a:r>
            <a:r>
              <a:rPr lang="en-US" sz="2400" dirty="0" err="1">
                <a:sym typeface="Symbol" pitchFamily="18" charset="2"/>
              </a:rPr>
              <a:t>t,f</a:t>
            </a:r>
            <a:r>
              <a:rPr lang="en-US" sz="2400" dirty="0">
                <a:sym typeface="Symbol" pitchFamily="18" charset="2"/>
              </a:rPr>
              <a:t>}</a:t>
            </a:r>
          </a:p>
          <a:p>
            <a:pPr lvl="1"/>
            <a:r>
              <a:rPr lang="en-US" sz="2400" dirty="0">
                <a:sym typeface="Symbol" pitchFamily="18" charset="2"/>
              </a:rPr>
              <a:t>Terminal Utilities: </a:t>
            </a:r>
            <a:r>
              <a:rPr lang="en-US" sz="2400" dirty="0" err="1">
                <a:sym typeface="Symbol" pitchFamily="18" charset="2"/>
              </a:rPr>
              <a:t>SxP</a:t>
            </a:r>
            <a:r>
              <a:rPr lang="en-US" sz="2400" dirty="0">
                <a:sym typeface="Symbol" pitchFamily="18" charset="2"/>
              </a:rPr>
              <a:t>  R</a:t>
            </a:r>
          </a:p>
          <a:p>
            <a:endParaRPr lang="en-US" sz="2800" dirty="0">
              <a:sym typeface="Symbol" pitchFamily="18" charset="2"/>
            </a:endParaRPr>
          </a:p>
          <a:p>
            <a:r>
              <a:rPr lang="en-US" sz="2800" dirty="0">
                <a:sym typeface="Symbol" pitchFamily="18" charset="2"/>
              </a:rPr>
              <a:t>Solution for a player is a </a:t>
            </a:r>
            <a:r>
              <a:rPr lang="en-US" sz="2800" dirty="0">
                <a:solidFill>
                  <a:srgbClr val="C00000"/>
                </a:solidFill>
                <a:sym typeface="Symbol" pitchFamily="18" charset="2"/>
              </a:rPr>
              <a:t>policy</a:t>
            </a:r>
            <a:r>
              <a:rPr lang="en-US" sz="2800" dirty="0">
                <a:sym typeface="Symbol" pitchFamily="18" charset="2"/>
              </a:rPr>
              <a:t>: S  A</a:t>
            </a:r>
            <a:endParaRPr lang="en-US" sz="2800" dirty="0"/>
          </a:p>
        </p:txBody>
      </p:sp>
    </p:spTree>
    <p:extLst>
      <p:ext uri="{BB962C8B-B14F-4D97-AF65-F5344CB8AC3E}">
        <p14:creationId xmlns:p14="http://schemas.microsoft.com/office/powerpoint/2010/main" val="23567898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EF59E41-0BAC-D94F-91E7-873DDB5D9239}"/>
              </a:ext>
            </a:extLst>
          </p:cNvPr>
          <p:cNvSpPr txBox="1">
            <a:spLocks noChangeArrowheads="1"/>
          </p:cNvSpPr>
          <p:nvPr/>
        </p:nvSpPr>
        <p:spPr>
          <a:xfrm>
            <a:off x="0" y="-19050"/>
            <a:ext cx="12192000" cy="8572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Calibri" panose="020F0502020204030204" pitchFamily="34" charset="0"/>
                <a:cs typeface="Calibri" panose="020F0502020204030204" pitchFamily="34" charset="0"/>
              </a:rPr>
              <a:t>Zero-Sum Games</a:t>
            </a:r>
          </a:p>
        </p:txBody>
      </p:sp>
      <p:cxnSp>
        <p:nvCxnSpPr>
          <p:cNvPr id="5" name="Straight Connector 4">
            <a:extLst>
              <a:ext uri="{FF2B5EF4-FFF2-40B4-BE49-F238E27FC236}">
                <a16:creationId xmlns:a16="http://schemas.microsoft.com/office/drawing/2014/main" id="{18A2BA32-6139-854A-ABA0-139C6E9DA513}"/>
              </a:ext>
            </a:extLst>
          </p:cNvPr>
          <p:cNvCxnSpPr>
            <a:cxnSpLocks/>
          </p:cNvCxnSpPr>
          <p:nvPr/>
        </p:nvCxnSpPr>
        <p:spPr>
          <a:xfrm>
            <a:off x="0" y="838200"/>
            <a:ext cx="12192000"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8" name="Slide Number Placeholder 5">
            <a:extLst>
              <a:ext uri="{FF2B5EF4-FFF2-40B4-BE49-F238E27FC236}">
                <a16:creationId xmlns:a16="http://schemas.microsoft.com/office/drawing/2014/main" id="{DB6B82A3-4DB1-3640-B5AC-BF5442E980A4}"/>
              </a:ext>
            </a:extLst>
          </p:cNvPr>
          <p:cNvSpPr>
            <a:spLocks noGrp="1"/>
          </p:cNvSpPr>
          <p:nvPr>
            <p:ph type="sldNum" sz="quarter" idx="12"/>
          </p:nvPr>
        </p:nvSpPr>
        <p:spPr>
          <a:xfrm>
            <a:off x="11400311" y="6356350"/>
            <a:ext cx="625617" cy="365125"/>
          </a:xfrm>
        </p:spPr>
        <p:txBody>
          <a:bodyPr/>
          <a:lstStyle/>
          <a:p>
            <a:fld id="{2FBE9FE5-B1FE-D34A-9F6B-9382BD8E23AD}" type="slidenum">
              <a:rPr lang="en-US" smtClean="0"/>
              <a:t>6</a:t>
            </a:fld>
            <a:endParaRPr lang="en-US" dirty="0"/>
          </a:p>
        </p:txBody>
      </p:sp>
      <p:sp>
        <p:nvSpPr>
          <p:cNvPr id="9" name="Content Placeholder 2">
            <a:extLst>
              <a:ext uri="{FF2B5EF4-FFF2-40B4-BE49-F238E27FC236}">
                <a16:creationId xmlns:a16="http://schemas.microsoft.com/office/drawing/2014/main" id="{00EF2F0C-6CAE-654E-81E7-9C5A6D8C76AA}"/>
              </a:ext>
            </a:extLst>
          </p:cNvPr>
          <p:cNvSpPr txBox="1">
            <a:spLocks/>
          </p:cNvSpPr>
          <p:nvPr/>
        </p:nvSpPr>
        <p:spPr>
          <a:xfrm>
            <a:off x="9899115" y="6538912"/>
            <a:ext cx="1814004" cy="2473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200" dirty="0">
                <a:latin typeface="Calibri" panose="020F0502020204030204" pitchFamily="34" charset="0"/>
                <a:cs typeface="Calibri" panose="020F0502020204030204" pitchFamily="34" charset="0"/>
              </a:rPr>
              <a:t>Figure from Berkley AI</a:t>
            </a:r>
          </a:p>
        </p:txBody>
      </p:sp>
      <p:pic>
        <p:nvPicPr>
          <p:cNvPr id="11" name="Picture 5">
            <a:extLst>
              <a:ext uri="{FF2B5EF4-FFF2-40B4-BE49-F238E27FC236}">
                <a16:creationId xmlns:a16="http://schemas.microsoft.com/office/drawing/2014/main" id="{7CAB5103-C0C9-364B-A55B-31802465DEE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29757" y="908095"/>
            <a:ext cx="6583362" cy="2673487"/>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4A1F3BE9-1072-FB49-A65B-F45ECAD7FE6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3075" y="939253"/>
            <a:ext cx="4108120" cy="2603500"/>
          </a:xfrm>
          <a:prstGeom prst="rect">
            <a:avLst/>
          </a:prstGeom>
          <a:noFill/>
          <a:extLst>
            <a:ext uri="{909E8E84-426E-40dd-AFC4-6F175D3DCCD1}">
              <a14:hiddenFill xmlns="" xmlns:a14="http://schemas.microsoft.com/office/drawing/2010/main">
                <a:solidFill>
                  <a:srgbClr val="FFFFFF"/>
                </a:solidFill>
              </a14:hiddenFill>
            </a:ext>
          </a:extLst>
        </p:spPr>
      </p:pic>
      <p:sp>
        <p:nvSpPr>
          <p:cNvPr id="13" name="Content Placeholder 7">
            <a:extLst>
              <a:ext uri="{FF2B5EF4-FFF2-40B4-BE49-F238E27FC236}">
                <a16:creationId xmlns:a16="http://schemas.microsoft.com/office/drawing/2014/main" id="{B9AA8841-E289-FE49-927F-B169A38CE6D0}"/>
              </a:ext>
            </a:extLst>
          </p:cNvPr>
          <p:cNvSpPr>
            <a:spLocks noGrp="1"/>
          </p:cNvSpPr>
          <p:nvPr>
            <p:ph sz="half" idx="1"/>
          </p:nvPr>
        </p:nvSpPr>
        <p:spPr>
          <a:xfrm>
            <a:off x="218760" y="3741695"/>
            <a:ext cx="5715000" cy="2209800"/>
          </a:xfrm>
        </p:spPr>
        <p:txBody>
          <a:bodyPr/>
          <a:lstStyle/>
          <a:p>
            <a:r>
              <a:rPr lang="en-US" sz="2400" dirty="0"/>
              <a:t>Zero-Sum Games</a:t>
            </a:r>
          </a:p>
          <a:p>
            <a:pPr lvl="1"/>
            <a:r>
              <a:rPr lang="en-US" sz="2000" dirty="0"/>
              <a:t>Agents have opposite utilities (values on outcomes)</a:t>
            </a:r>
          </a:p>
          <a:p>
            <a:pPr lvl="1"/>
            <a:r>
              <a:rPr lang="en-US" sz="2000" dirty="0"/>
              <a:t>Lets us think of a single value that one maximizes and the other minimizes</a:t>
            </a:r>
          </a:p>
          <a:p>
            <a:pPr lvl="1"/>
            <a:r>
              <a:rPr lang="en-US" sz="2000" dirty="0"/>
              <a:t>Adversarial, pure competition</a:t>
            </a:r>
          </a:p>
        </p:txBody>
      </p:sp>
      <p:sp>
        <p:nvSpPr>
          <p:cNvPr id="14" name="Content Placeholder 8">
            <a:extLst>
              <a:ext uri="{FF2B5EF4-FFF2-40B4-BE49-F238E27FC236}">
                <a16:creationId xmlns:a16="http://schemas.microsoft.com/office/drawing/2014/main" id="{54ED468A-28AB-0C46-933A-3D575A8C0555}"/>
              </a:ext>
            </a:extLst>
          </p:cNvPr>
          <p:cNvSpPr txBox="1">
            <a:spLocks/>
          </p:cNvSpPr>
          <p:nvPr/>
        </p:nvSpPr>
        <p:spPr>
          <a:xfrm>
            <a:off x="5933760" y="3741695"/>
            <a:ext cx="5562600" cy="2362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General Games</a:t>
            </a:r>
          </a:p>
          <a:p>
            <a:pPr lvl="1"/>
            <a:r>
              <a:rPr lang="en-US" sz="2000"/>
              <a:t>Agents have independent utilities (values on outcomes)</a:t>
            </a:r>
          </a:p>
          <a:p>
            <a:pPr lvl="1"/>
            <a:r>
              <a:rPr lang="en-US" sz="2000"/>
              <a:t>Cooperation, indifference, competition, and more are all possible</a:t>
            </a:r>
          </a:p>
          <a:p>
            <a:pPr lvl="1"/>
            <a:r>
              <a:rPr lang="en-US" sz="2000"/>
              <a:t>More later on non-zero-sum games</a:t>
            </a:r>
            <a:endParaRPr lang="en-US" sz="2000" dirty="0"/>
          </a:p>
        </p:txBody>
      </p:sp>
    </p:spTree>
    <p:extLst>
      <p:ext uri="{BB962C8B-B14F-4D97-AF65-F5344CB8AC3E}">
        <p14:creationId xmlns:p14="http://schemas.microsoft.com/office/powerpoint/2010/main" val="950532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EF59E41-0BAC-D94F-91E7-873DDB5D9239}"/>
              </a:ext>
            </a:extLst>
          </p:cNvPr>
          <p:cNvSpPr txBox="1">
            <a:spLocks noChangeArrowheads="1"/>
          </p:cNvSpPr>
          <p:nvPr/>
        </p:nvSpPr>
        <p:spPr>
          <a:xfrm>
            <a:off x="0" y="-19050"/>
            <a:ext cx="12192000" cy="8572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Calibri" panose="020F0502020204030204" pitchFamily="34" charset="0"/>
                <a:cs typeface="Calibri" panose="020F0502020204030204" pitchFamily="34" charset="0"/>
              </a:rPr>
              <a:t>Adversarial Search</a:t>
            </a:r>
          </a:p>
        </p:txBody>
      </p:sp>
      <p:cxnSp>
        <p:nvCxnSpPr>
          <p:cNvPr id="5" name="Straight Connector 4">
            <a:extLst>
              <a:ext uri="{FF2B5EF4-FFF2-40B4-BE49-F238E27FC236}">
                <a16:creationId xmlns:a16="http://schemas.microsoft.com/office/drawing/2014/main" id="{18A2BA32-6139-854A-ABA0-139C6E9DA513}"/>
              </a:ext>
            </a:extLst>
          </p:cNvPr>
          <p:cNvCxnSpPr>
            <a:cxnSpLocks/>
          </p:cNvCxnSpPr>
          <p:nvPr/>
        </p:nvCxnSpPr>
        <p:spPr>
          <a:xfrm>
            <a:off x="0" y="838200"/>
            <a:ext cx="12192000"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8" name="Slide Number Placeholder 5">
            <a:extLst>
              <a:ext uri="{FF2B5EF4-FFF2-40B4-BE49-F238E27FC236}">
                <a16:creationId xmlns:a16="http://schemas.microsoft.com/office/drawing/2014/main" id="{DB6B82A3-4DB1-3640-B5AC-BF5442E980A4}"/>
              </a:ext>
            </a:extLst>
          </p:cNvPr>
          <p:cNvSpPr>
            <a:spLocks noGrp="1"/>
          </p:cNvSpPr>
          <p:nvPr>
            <p:ph type="sldNum" sz="quarter" idx="12"/>
          </p:nvPr>
        </p:nvSpPr>
        <p:spPr>
          <a:xfrm>
            <a:off x="11400311" y="6356350"/>
            <a:ext cx="625617" cy="365125"/>
          </a:xfrm>
        </p:spPr>
        <p:txBody>
          <a:bodyPr/>
          <a:lstStyle/>
          <a:p>
            <a:fld id="{2FBE9FE5-B1FE-D34A-9F6B-9382BD8E23AD}" type="slidenum">
              <a:rPr lang="en-US" smtClean="0"/>
              <a:t>7</a:t>
            </a:fld>
            <a:endParaRPr lang="en-US" dirty="0"/>
          </a:p>
        </p:txBody>
      </p:sp>
      <p:sp>
        <p:nvSpPr>
          <p:cNvPr id="9" name="Content Placeholder 2">
            <a:extLst>
              <a:ext uri="{FF2B5EF4-FFF2-40B4-BE49-F238E27FC236}">
                <a16:creationId xmlns:a16="http://schemas.microsoft.com/office/drawing/2014/main" id="{00EF2F0C-6CAE-654E-81E7-9C5A6D8C76AA}"/>
              </a:ext>
            </a:extLst>
          </p:cNvPr>
          <p:cNvSpPr txBox="1">
            <a:spLocks/>
          </p:cNvSpPr>
          <p:nvPr/>
        </p:nvSpPr>
        <p:spPr>
          <a:xfrm>
            <a:off x="9899115" y="6538912"/>
            <a:ext cx="1814004" cy="2473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200" dirty="0">
                <a:latin typeface="Calibri" panose="020F0502020204030204" pitchFamily="34" charset="0"/>
                <a:cs typeface="Calibri" panose="020F0502020204030204" pitchFamily="34" charset="0"/>
              </a:rPr>
              <a:t>Figure from Berkley AI</a:t>
            </a:r>
          </a:p>
        </p:txBody>
      </p:sp>
      <p:pic>
        <p:nvPicPr>
          <p:cNvPr id="7" name="Picture 3">
            <a:extLst>
              <a:ext uri="{FF2B5EF4-FFF2-40B4-BE49-F238E27FC236}">
                <a16:creationId xmlns:a16="http://schemas.microsoft.com/office/drawing/2014/main" id="{7EE86B27-7780-0641-820E-F89CC8CE421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33291" y="1320018"/>
            <a:ext cx="5484168" cy="507206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279679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EF59E41-0BAC-D94F-91E7-873DDB5D9239}"/>
              </a:ext>
            </a:extLst>
          </p:cNvPr>
          <p:cNvSpPr txBox="1">
            <a:spLocks noChangeArrowheads="1"/>
          </p:cNvSpPr>
          <p:nvPr/>
        </p:nvSpPr>
        <p:spPr>
          <a:xfrm>
            <a:off x="0" y="-19050"/>
            <a:ext cx="12192000" cy="8572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Calibri" panose="020F0502020204030204" pitchFamily="34" charset="0"/>
                <a:cs typeface="Calibri" panose="020F0502020204030204" pitchFamily="34" charset="0"/>
              </a:rPr>
              <a:t>Single-Agent Trees</a:t>
            </a:r>
          </a:p>
        </p:txBody>
      </p:sp>
      <p:cxnSp>
        <p:nvCxnSpPr>
          <p:cNvPr id="5" name="Straight Connector 4">
            <a:extLst>
              <a:ext uri="{FF2B5EF4-FFF2-40B4-BE49-F238E27FC236}">
                <a16:creationId xmlns:a16="http://schemas.microsoft.com/office/drawing/2014/main" id="{18A2BA32-6139-854A-ABA0-139C6E9DA513}"/>
              </a:ext>
            </a:extLst>
          </p:cNvPr>
          <p:cNvCxnSpPr>
            <a:cxnSpLocks/>
          </p:cNvCxnSpPr>
          <p:nvPr/>
        </p:nvCxnSpPr>
        <p:spPr>
          <a:xfrm>
            <a:off x="0" y="838200"/>
            <a:ext cx="12192000"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8" name="Slide Number Placeholder 5">
            <a:extLst>
              <a:ext uri="{FF2B5EF4-FFF2-40B4-BE49-F238E27FC236}">
                <a16:creationId xmlns:a16="http://schemas.microsoft.com/office/drawing/2014/main" id="{DB6B82A3-4DB1-3640-B5AC-BF5442E980A4}"/>
              </a:ext>
            </a:extLst>
          </p:cNvPr>
          <p:cNvSpPr>
            <a:spLocks noGrp="1"/>
          </p:cNvSpPr>
          <p:nvPr>
            <p:ph type="sldNum" sz="quarter" idx="12"/>
          </p:nvPr>
        </p:nvSpPr>
        <p:spPr>
          <a:xfrm>
            <a:off x="11400311" y="6356350"/>
            <a:ext cx="625617" cy="365125"/>
          </a:xfrm>
        </p:spPr>
        <p:txBody>
          <a:bodyPr/>
          <a:lstStyle/>
          <a:p>
            <a:fld id="{2FBE9FE5-B1FE-D34A-9F6B-9382BD8E23AD}" type="slidenum">
              <a:rPr lang="en-US" smtClean="0"/>
              <a:t>8</a:t>
            </a:fld>
            <a:endParaRPr lang="en-US" dirty="0"/>
          </a:p>
        </p:txBody>
      </p:sp>
      <p:sp>
        <p:nvSpPr>
          <p:cNvPr id="9" name="Content Placeholder 2">
            <a:extLst>
              <a:ext uri="{FF2B5EF4-FFF2-40B4-BE49-F238E27FC236}">
                <a16:creationId xmlns:a16="http://schemas.microsoft.com/office/drawing/2014/main" id="{00EF2F0C-6CAE-654E-81E7-9C5A6D8C76AA}"/>
              </a:ext>
            </a:extLst>
          </p:cNvPr>
          <p:cNvSpPr txBox="1">
            <a:spLocks/>
          </p:cNvSpPr>
          <p:nvPr/>
        </p:nvSpPr>
        <p:spPr>
          <a:xfrm>
            <a:off x="9899115" y="6538912"/>
            <a:ext cx="1814004" cy="2473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200" dirty="0">
                <a:latin typeface="Calibri" panose="020F0502020204030204" pitchFamily="34" charset="0"/>
                <a:cs typeface="Calibri" panose="020F0502020204030204" pitchFamily="34" charset="0"/>
              </a:rPr>
              <a:t>Figure from Berkley AI</a:t>
            </a:r>
          </a:p>
        </p:txBody>
      </p:sp>
      <p:sp>
        <p:nvSpPr>
          <p:cNvPr id="23" name="Rectangle 22">
            <a:extLst>
              <a:ext uri="{FF2B5EF4-FFF2-40B4-BE49-F238E27FC236}">
                <a16:creationId xmlns:a16="http://schemas.microsoft.com/office/drawing/2014/main" id="{624C9D45-5189-8346-8058-82071F360F4F}"/>
              </a:ext>
            </a:extLst>
          </p:cNvPr>
          <p:cNvSpPr/>
          <p:nvPr/>
        </p:nvSpPr>
        <p:spPr>
          <a:xfrm>
            <a:off x="5477719" y="1042342"/>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24" name="Picture 3" descr="\\.host\Shared Folders\Shared with PC\images\Pacman_stuck_minimax.png">
            <a:extLst>
              <a:ext uri="{FF2B5EF4-FFF2-40B4-BE49-F238E27FC236}">
                <a16:creationId xmlns:a16="http://schemas.microsoft.com/office/drawing/2014/main" id="{876C43DB-BD30-AD4E-B34C-FBEB30114882}"/>
              </a:ext>
            </a:extLst>
          </p:cNvPr>
          <p:cNvPicPr>
            <a:picLocks noChangeAspect="1" noChangeArrowheads="1"/>
          </p:cNvPicPr>
          <p:nvPr/>
        </p:nvPicPr>
        <p:blipFill>
          <a:blip r:embed="rId2" cstate="print"/>
          <a:srcRect l="38135" t="16438" r="44067" b="58904"/>
          <a:stretch>
            <a:fillRect/>
          </a:stretch>
        </p:blipFill>
        <p:spPr bwMode="auto">
          <a:xfrm flipH="1">
            <a:off x="6087319" y="1107430"/>
            <a:ext cx="304800" cy="261937"/>
          </a:xfrm>
          <a:prstGeom prst="rect">
            <a:avLst/>
          </a:prstGeom>
          <a:noFill/>
          <a:ln w="9525">
            <a:noFill/>
            <a:miter lim="800000"/>
            <a:headEnd/>
            <a:tailEnd/>
          </a:ln>
        </p:spPr>
      </p:pic>
      <p:sp>
        <p:nvSpPr>
          <p:cNvPr id="25" name="Oval 24">
            <a:extLst>
              <a:ext uri="{FF2B5EF4-FFF2-40B4-BE49-F238E27FC236}">
                <a16:creationId xmlns:a16="http://schemas.microsoft.com/office/drawing/2014/main" id="{C6534F0A-D0E0-A344-9C53-90B2B3362F94}"/>
              </a:ext>
            </a:extLst>
          </p:cNvPr>
          <p:cNvSpPr/>
          <p:nvPr/>
        </p:nvSpPr>
        <p:spPr>
          <a:xfrm>
            <a:off x="6773119" y="1194742"/>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26" name="Straight Connector 25">
            <a:extLst>
              <a:ext uri="{FF2B5EF4-FFF2-40B4-BE49-F238E27FC236}">
                <a16:creationId xmlns:a16="http://schemas.microsoft.com/office/drawing/2014/main" id="{0CC76BD6-4CFB-D744-9D83-AE4AAA1D7ACD}"/>
              </a:ext>
            </a:extLst>
          </p:cNvPr>
          <p:cNvCxnSpPr/>
          <p:nvPr/>
        </p:nvCxnSpPr>
        <p:spPr>
          <a:xfrm rot="10800000" flipV="1">
            <a:off x="3877519" y="1499542"/>
            <a:ext cx="2362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C52722D-E692-EC48-BFFD-2BC70FFAA6E3}"/>
              </a:ext>
            </a:extLst>
          </p:cNvPr>
          <p:cNvCxnSpPr/>
          <p:nvPr/>
        </p:nvCxnSpPr>
        <p:spPr>
          <a:xfrm>
            <a:off x="6239719" y="1499542"/>
            <a:ext cx="2286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A293C0C-4485-714B-AF38-A24299BFE686}"/>
              </a:ext>
            </a:extLst>
          </p:cNvPr>
          <p:cNvCxnSpPr/>
          <p:nvPr/>
        </p:nvCxnSpPr>
        <p:spPr>
          <a:xfrm rot="10800000" flipV="1">
            <a:off x="7458919" y="2413942"/>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F58A4B4-8063-C141-90EC-7DABE1913391}"/>
              </a:ext>
            </a:extLst>
          </p:cNvPr>
          <p:cNvCxnSpPr/>
          <p:nvPr/>
        </p:nvCxnSpPr>
        <p:spPr>
          <a:xfrm>
            <a:off x="8525719" y="2413942"/>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3939E98-6897-724D-B675-0C9438CF715A}"/>
              </a:ext>
            </a:extLst>
          </p:cNvPr>
          <p:cNvCxnSpPr/>
          <p:nvPr/>
        </p:nvCxnSpPr>
        <p:spPr>
          <a:xfrm rot="10800000" flipV="1">
            <a:off x="2810720" y="2413942"/>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C9892EE-9EE1-4F4E-B5A4-706CBC8A8183}"/>
              </a:ext>
            </a:extLst>
          </p:cNvPr>
          <p:cNvCxnSpPr/>
          <p:nvPr/>
        </p:nvCxnSpPr>
        <p:spPr>
          <a:xfrm>
            <a:off x="3877520" y="2413942"/>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3BA12F33-83B3-F14E-A61C-AD1D37F0A739}"/>
              </a:ext>
            </a:extLst>
          </p:cNvPr>
          <p:cNvSpPr/>
          <p:nvPr/>
        </p:nvSpPr>
        <p:spPr>
          <a:xfrm>
            <a:off x="3115519" y="1956742"/>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3" name="Picture 3" descr="\\.host\Shared Folders\Shared with PC\images\Pacman_stuck_minimax.png">
            <a:extLst>
              <a:ext uri="{FF2B5EF4-FFF2-40B4-BE49-F238E27FC236}">
                <a16:creationId xmlns:a16="http://schemas.microsoft.com/office/drawing/2014/main" id="{42659973-DD50-F84C-90FF-33735BA63E9D}"/>
              </a:ext>
            </a:extLst>
          </p:cNvPr>
          <p:cNvPicPr>
            <a:picLocks noChangeAspect="1" noChangeArrowheads="1"/>
          </p:cNvPicPr>
          <p:nvPr/>
        </p:nvPicPr>
        <p:blipFill>
          <a:blip r:embed="rId2" cstate="print"/>
          <a:srcRect l="38135" t="16438" r="44067" b="58904"/>
          <a:stretch>
            <a:fillRect/>
          </a:stretch>
        </p:blipFill>
        <p:spPr bwMode="auto">
          <a:xfrm>
            <a:off x="3420319" y="2021830"/>
            <a:ext cx="304800" cy="261937"/>
          </a:xfrm>
          <a:prstGeom prst="rect">
            <a:avLst/>
          </a:prstGeom>
          <a:noFill/>
          <a:ln w="9525">
            <a:noFill/>
            <a:miter lim="800000"/>
            <a:headEnd/>
            <a:tailEnd/>
          </a:ln>
        </p:spPr>
      </p:pic>
      <p:sp>
        <p:nvSpPr>
          <p:cNvPr id="34" name="Oval 33">
            <a:extLst>
              <a:ext uri="{FF2B5EF4-FFF2-40B4-BE49-F238E27FC236}">
                <a16:creationId xmlns:a16="http://schemas.microsoft.com/office/drawing/2014/main" id="{231D6FB9-128B-AA4E-BFAA-BE27E11E3EE0}"/>
              </a:ext>
            </a:extLst>
          </p:cNvPr>
          <p:cNvSpPr/>
          <p:nvPr/>
        </p:nvSpPr>
        <p:spPr>
          <a:xfrm>
            <a:off x="4410919" y="2109142"/>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5" name="Rectangle 34">
            <a:extLst>
              <a:ext uri="{FF2B5EF4-FFF2-40B4-BE49-F238E27FC236}">
                <a16:creationId xmlns:a16="http://schemas.microsoft.com/office/drawing/2014/main" id="{5EF8D889-870F-264B-894F-7D04F2EB978F}"/>
              </a:ext>
            </a:extLst>
          </p:cNvPr>
          <p:cNvSpPr/>
          <p:nvPr/>
        </p:nvSpPr>
        <p:spPr>
          <a:xfrm>
            <a:off x="7763719" y="1956742"/>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6" name="Picture 3" descr="\\.host\Shared Folders\Shared with PC\images\Pacman_stuck_minimax.png">
            <a:extLst>
              <a:ext uri="{FF2B5EF4-FFF2-40B4-BE49-F238E27FC236}">
                <a16:creationId xmlns:a16="http://schemas.microsoft.com/office/drawing/2014/main" id="{4C8FD58D-2D7C-C646-8511-5213AF6E9CB3}"/>
              </a:ext>
            </a:extLst>
          </p:cNvPr>
          <p:cNvPicPr>
            <a:picLocks noChangeAspect="1" noChangeArrowheads="1"/>
          </p:cNvPicPr>
          <p:nvPr/>
        </p:nvPicPr>
        <p:blipFill>
          <a:blip r:embed="rId2" cstate="print"/>
          <a:srcRect l="38135" t="16438" r="44067" b="58904"/>
          <a:stretch>
            <a:fillRect/>
          </a:stretch>
        </p:blipFill>
        <p:spPr bwMode="auto">
          <a:xfrm flipH="1">
            <a:off x="8678119" y="2021830"/>
            <a:ext cx="304800" cy="261937"/>
          </a:xfrm>
          <a:prstGeom prst="rect">
            <a:avLst/>
          </a:prstGeom>
          <a:noFill/>
          <a:ln w="9525">
            <a:noFill/>
            <a:miter lim="800000"/>
            <a:headEnd/>
            <a:tailEnd/>
          </a:ln>
        </p:spPr>
      </p:pic>
      <p:sp>
        <p:nvSpPr>
          <p:cNvPr id="37" name="Oval 36">
            <a:extLst>
              <a:ext uri="{FF2B5EF4-FFF2-40B4-BE49-F238E27FC236}">
                <a16:creationId xmlns:a16="http://schemas.microsoft.com/office/drawing/2014/main" id="{07EE8DAC-6631-4B4A-BD3E-E18A0FDDE408}"/>
              </a:ext>
            </a:extLst>
          </p:cNvPr>
          <p:cNvSpPr/>
          <p:nvPr/>
        </p:nvSpPr>
        <p:spPr>
          <a:xfrm>
            <a:off x="9059119" y="2109142"/>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8" name="Rectangle 37">
            <a:extLst>
              <a:ext uri="{FF2B5EF4-FFF2-40B4-BE49-F238E27FC236}">
                <a16:creationId xmlns:a16="http://schemas.microsoft.com/office/drawing/2014/main" id="{15F152DB-014C-E847-9C97-3FE2AD4A0582}"/>
              </a:ext>
            </a:extLst>
          </p:cNvPr>
          <p:cNvSpPr/>
          <p:nvPr/>
        </p:nvSpPr>
        <p:spPr>
          <a:xfrm>
            <a:off x="6696919" y="2871142"/>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9" name="Picture 3" descr="\\.host\Shared Folders\Shared with PC\images\Pacman_stuck_minimax.png">
            <a:extLst>
              <a:ext uri="{FF2B5EF4-FFF2-40B4-BE49-F238E27FC236}">
                <a16:creationId xmlns:a16="http://schemas.microsoft.com/office/drawing/2014/main" id="{F48556E7-D3F1-7B4F-BE5E-D684C3924CF8}"/>
              </a:ext>
            </a:extLst>
          </p:cNvPr>
          <p:cNvPicPr>
            <a:picLocks noChangeAspect="1" noChangeArrowheads="1"/>
          </p:cNvPicPr>
          <p:nvPr/>
        </p:nvPicPr>
        <p:blipFill>
          <a:blip r:embed="rId2" cstate="print"/>
          <a:srcRect l="38135" t="16438" r="44067" b="58904"/>
          <a:stretch>
            <a:fillRect/>
          </a:stretch>
        </p:blipFill>
        <p:spPr bwMode="auto">
          <a:xfrm flipH="1">
            <a:off x="7306519" y="2936230"/>
            <a:ext cx="304800" cy="261937"/>
          </a:xfrm>
          <a:prstGeom prst="rect">
            <a:avLst/>
          </a:prstGeom>
          <a:noFill/>
          <a:ln w="9525">
            <a:noFill/>
            <a:miter lim="800000"/>
            <a:headEnd/>
            <a:tailEnd/>
          </a:ln>
        </p:spPr>
      </p:pic>
      <p:sp>
        <p:nvSpPr>
          <p:cNvPr id="40" name="Oval 39">
            <a:extLst>
              <a:ext uri="{FF2B5EF4-FFF2-40B4-BE49-F238E27FC236}">
                <a16:creationId xmlns:a16="http://schemas.microsoft.com/office/drawing/2014/main" id="{C8B6FF55-A6D3-8341-98AB-CEFCF5691C8E}"/>
              </a:ext>
            </a:extLst>
          </p:cNvPr>
          <p:cNvSpPr/>
          <p:nvPr/>
        </p:nvSpPr>
        <p:spPr>
          <a:xfrm>
            <a:off x="7992319" y="3023542"/>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1" name="Rectangle 40">
            <a:extLst>
              <a:ext uri="{FF2B5EF4-FFF2-40B4-BE49-F238E27FC236}">
                <a16:creationId xmlns:a16="http://schemas.microsoft.com/office/drawing/2014/main" id="{0A99BA87-5C37-1D42-985B-D724A400ED30}"/>
              </a:ext>
            </a:extLst>
          </p:cNvPr>
          <p:cNvSpPr/>
          <p:nvPr/>
        </p:nvSpPr>
        <p:spPr>
          <a:xfrm>
            <a:off x="8982919" y="2871142"/>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2" name="Picture 3" descr="\\.host\Shared Folders\Shared with PC\images\Pacman_stuck_minimax.png">
            <a:extLst>
              <a:ext uri="{FF2B5EF4-FFF2-40B4-BE49-F238E27FC236}">
                <a16:creationId xmlns:a16="http://schemas.microsoft.com/office/drawing/2014/main" id="{87808F84-C3D4-F94F-93EF-D3EE56AE4A5D}"/>
              </a:ext>
            </a:extLst>
          </p:cNvPr>
          <p:cNvPicPr>
            <a:picLocks noChangeAspect="1" noChangeArrowheads="1"/>
          </p:cNvPicPr>
          <p:nvPr/>
        </p:nvPicPr>
        <p:blipFill>
          <a:blip r:embed="rId2" cstate="print"/>
          <a:srcRect l="38135" t="16438" r="44067" b="58904"/>
          <a:stretch>
            <a:fillRect/>
          </a:stretch>
        </p:blipFill>
        <p:spPr bwMode="auto">
          <a:xfrm flipH="1">
            <a:off x="10202119" y="2936230"/>
            <a:ext cx="304800" cy="261937"/>
          </a:xfrm>
          <a:prstGeom prst="rect">
            <a:avLst/>
          </a:prstGeom>
          <a:noFill/>
          <a:ln w="9525">
            <a:noFill/>
            <a:miter lim="800000"/>
            <a:headEnd/>
            <a:tailEnd/>
          </a:ln>
        </p:spPr>
      </p:pic>
      <p:sp>
        <p:nvSpPr>
          <p:cNvPr id="43" name="Rectangle 42">
            <a:extLst>
              <a:ext uri="{FF2B5EF4-FFF2-40B4-BE49-F238E27FC236}">
                <a16:creationId xmlns:a16="http://schemas.microsoft.com/office/drawing/2014/main" id="{C8D63C16-CBDF-CF43-B8F3-518AE8002E6F}"/>
              </a:ext>
            </a:extLst>
          </p:cNvPr>
          <p:cNvSpPr/>
          <p:nvPr/>
        </p:nvSpPr>
        <p:spPr>
          <a:xfrm>
            <a:off x="2048719" y="2871142"/>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4" name="Picture 3" descr="\\.host\Shared Folders\Shared with PC\images\Pacman_stuck_minimax.png">
            <a:extLst>
              <a:ext uri="{FF2B5EF4-FFF2-40B4-BE49-F238E27FC236}">
                <a16:creationId xmlns:a16="http://schemas.microsoft.com/office/drawing/2014/main" id="{6DC4072C-C9D7-224B-8674-23DBFB50DF9C}"/>
              </a:ext>
            </a:extLst>
          </p:cNvPr>
          <p:cNvPicPr>
            <a:picLocks noChangeAspect="1" noChangeArrowheads="1"/>
          </p:cNvPicPr>
          <p:nvPr/>
        </p:nvPicPr>
        <p:blipFill>
          <a:blip r:embed="rId2" cstate="print"/>
          <a:srcRect l="38135" t="16438" r="44067" b="58904"/>
          <a:stretch>
            <a:fillRect/>
          </a:stretch>
        </p:blipFill>
        <p:spPr bwMode="auto">
          <a:xfrm>
            <a:off x="2048719" y="2936230"/>
            <a:ext cx="304800" cy="261937"/>
          </a:xfrm>
          <a:prstGeom prst="rect">
            <a:avLst/>
          </a:prstGeom>
          <a:noFill/>
          <a:ln w="9525">
            <a:noFill/>
            <a:miter lim="800000"/>
            <a:headEnd/>
            <a:tailEnd/>
          </a:ln>
        </p:spPr>
      </p:pic>
      <p:sp>
        <p:nvSpPr>
          <p:cNvPr id="45" name="Oval 44">
            <a:extLst>
              <a:ext uri="{FF2B5EF4-FFF2-40B4-BE49-F238E27FC236}">
                <a16:creationId xmlns:a16="http://schemas.microsoft.com/office/drawing/2014/main" id="{4E726C54-6AC2-294F-9165-49F0A6FF0A7D}"/>
              </a:ext>
            </a:extLst>
          </p:cNvPr>
          <p:cNvSpPr/>
          <p:nvPr/>
        </p:nvSpPr>
        <p:spPr>
          <a:xfrm>
            <a:off x="3344119" y="3023542"/>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6" name="Rectangle 45">
            <a:extLst>
              <a:ext uri="{FF2B5EF4-FFF2-40B4-BE49-F238E27FC236}">
                <a16:creationId xmlns:a16="http://schemas.microsoft.com/office/drawing/2014/main" id="{46666746-954A-1A44-92EF-33673F8F6BE9}"/>
              </a:ext>
            </a:extLst>
          </p:cNvPr>
          <p:cNvSpPr/>
          <p:nvPr/>
        </p:nvSpPr>
        <p:spPr>
          <a:xfrm>
            <a:off x="4334719" y="2871142"/>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47" name="Picture 3" descr="\\.host\Shared Folders\Shared with PC\images\Pacman_stuck_minimax.png">
            <a:extLst>
              <a:ext uri="{FF2B5EF4-FFF2-40B4-BE49-F238E27FC236}">
                <a16:creationId xmlns:a16="http://schemas.microsoft.com/office/drawing/2014/main" id="{457A502D-CF1A-7B4A-B19F-570611BB87C9}"/>
              </a:ext>
            </a:extLst>
          </p:cNvPr>
          <p:cNvPicPr>
            <a:picLocks noChangeAspect="1" noChangeArrowheads="1"/>
          </p:cNvPicPr>
          <p:nvPr/>
        </p:nvPicPr>
        <p:blipFill>
          <a:blip r:embed="rId2" cstate="print"/>
          <a:srcRect l="38135" t="16438" r="44067" b="58904"/>
          <a:stretch>
            <a:fillRect/>
          </a:stretch>
        </p:blipFill>
        <p:spPr bwMode="auto">
          <a:xfrm flipH="1">
            <a:off x="4944319" y="2936230"/>
            <a:ext cx="304800" cy="261937"/>
          </a:xfrm>
          <a:prstGeom prst="rect">
            <a:avLst/>
          </a:prstGeom>
          <a:noFill/>
          <a:ln w="9525">
            <a:noFill/>
            <a:miter lim="800000"/>
            <a:headEnd/>
            <a:tailEnd/>
          </a:ln>
        </p:spPr>
      </p:pic>
      <p:sp>
        <p:nvSpPr>
          <p:cNvPr id="48" name="Oval 47">
            <a:extLst>
              <a:ext uri="{FF2B5EF4-FFF2-40B4-BE49-F238E27FC236}">
                <a16:creationId xmlns:a16="http://schemas.microsoft.com/office/drawing/2014/main" id="{4E2F032B-4CBE-DB4C-A0DB-5B704BE5C305}"/>
              </a:ext>
            </a:extLst>
          </p:cNvPr>
          <p:cNvSpPr/>
          <p:nvPr/>
        </p:nvSpPr>
        <p:spPr>
          <a:xfrm>
            <a:off x="5630119" y="3023542"/>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9" name="Isosceles Triangle 59">
            <a:extLst>
              <a:ext uri="{FF2B5EF4-FFF2-40B4-BE49-F238E27FC236}">
                <a16:creationId xmlns:a16="http://schemas.microsoft.com/office/drawing/2014/main" id="{63E7599C-1CF1-9D48-9E6D-D6E833E96070}"/>
              </a:ext>
            </a:extLst>
          </p:cNvPr>
          <p:cNvSpPr/>
          <p:nvPr/>
        </p:nvSpPr>
        <p:spPr>
          <a:xfrm>
            <a:off x="2048719" y="3480742"/>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60">
            <a:extLst>
              <a:ext uri="{FF2B5EF4-FFF2-40B4-BE49-F238E27FC236}">
                <a16:creationId xmlns:a16="http://schemas.microsoft.com/office/drawing/2014/main" id="{E413F180-81BC-3643-B6AC-A09C8C45E94C}"/>
              </a:ext>
            </a:extLst>
          </p:cNvPr>
          <p:cNvSpPr/>
          <p:nvPr/>
        </p:nvSpPr>
        <p:spPr>
          <a:xfrm>
            <a:off x="4334719" y="3480742"/>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Isosceles Triangle 61">
            <a:extLst>
              <a:ext uri="{FF2B5EF4-FFF2-40B4-BE49-F238E27FC236}">
                <a16:creationId xmlns:a16="http://schemas.microsoft.com/office/drawing/2014/main" id="{B51FECB0-6741-1642-9236-31C5947DA4B3}"/>
              </a:ext>
            </a:extLst>
          </p:cNvPr>
          <p:cNvSpPr/>
          <p:nvPr/>
        </p:nvSpPr>
        <p:spPr>
          <a:xfrm>
            <a:off x="6696919" y="3480742"/>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D54809D2-3D87-CB4C-A30D-84DCBACE6B13}"/>
              </a:ext>
            </a:extLst>
          </p:cNvPr>
          <p:cNvSpPr txBox="1"/>
          <p:nvPr/>
        </p:nvSpPr>
        <p:spPr>
          <a:xfrm>
            <a:off x="9592519" y="3328342"/>
            <a:ext cx="533400" cy="461665"/>
          </a:xfrm>
          <a:prstGeom prst="rect">
            <a:avLst/>
          </a:prstGeom>
          <a:noFill/>
        </p:spPr>
        <p:txBody>
          <a:bodyPr wrap="square" rtlCol="0">
            <a:spAutoFit/>
          </a:bodyPr>
          <a:lstStyle/>
          <a:p>
            <a:r>
              <a:rPr lang="en-US" sz="2400" dirty="0">
                <a:latin typeface="Calibri" pitchFamily="34" charset="0"/>
              </a:rPr>
              <a:t>8</a:t>
            </a:r>
          </a:p>
        </p:txBody>
      </p:sp>
      <p:sp>
        <p:nvSpPr>
          <p:cNvPr id="53" name="TextBox 52">
            <a:extLst>
              <a:ext uri="{FF2B5EF4-FFF2-40B4-BE49-F238E27FC236}">
                <a16:creationId xmlns:a16="http://schemas.microsoft.com/office/drawing/2014/main" id="{706250A6-4FA0-BC4C-80C1-4846497DD19E}"/>
              </a:ext>
            </a:extLst>
          </p:cNvPr>
          <p:cNvSpPr txBox="1"/>
          <p:nvPr/>
        </p:nvSpPr>
        <p:spPr>
          <a:xfrm>
            <a:off x="2277319" y="5309542"/>
            <a:ext cx="685800" cy="461665"/>
          </a:xfrm>
          <a:prstGeom prst="rect">
            <a:avLst/>
          </a:prstGeom>
          <a:noFill/>
        </p:spPr>
        <p:txBody>
          <a:bodyPr wrap="square" rtlCol="0">
            <a:spAutoFit/>
          </a:bodyPr>
          <a:lstStyle/>
          <a:p>
            <a:r>
              <a:rPr lang="en-US" sz="2400" dirty="0">
                <a:latin typeface="Calibri" pitchFamily="34" charset="0"/>
              </a:rPr>
              <a:t>2</a:t>
            </a:r>
          </a:p>
        </p:txBody>
      </p:sp>
      <p:sp>
        <p:nvSpPr>
          <p:cNvPr id="54" name="TextBox 53">
            <a:extLst>
              <a:ext uri="{FF2B5EF4-FFF2-40B4-BE49-F238E27FC236}">
                <a16:creationId xmlns:a16="http://schemas.microsoft.com/office/drawing/2014/main" id="{8D71EAF4-4763-9045-A776-1EEF86C038F3}"/>
              </a:ext>
            </a:extLst>
          </p:cNvPr>
          <p:cNvSpPr txBox="1"/>
          <p:nvPr/>
        </p:nvSpPr>
        <p:spPr>
          <a:xfrm>
            <a:off x="2963119" y="5309542"/>
            <a:ext cx="762000" cy="461665"/>
          </a:xfrm>
          <a:prstGeom prst="rect">
            <a:avLst/>
          </a:prstGeom>
          <a:noFill/>
        </p:spPr>
        <p:txBody>
          <a:bodyPr wrap="square" rtlCol="0">
            <a:spAutoFit/>
          </a:bodyPr>
          <a:lstStyle/>
          <a:p>
            <a:r>
              <a:rPr lang="en-US" sz="2400" dirty="0">
                <a:latin typeface="Calibri" pitchFamily="34" charset="0"/>
              </a:rPr>
              <a:t>0</a:t>
            </a:r>
          </a:p>
        </p:txBody>
      </p:sp>
      <p:sp>
        <p:nvSpPr>
          <p:cNvPr id="55" name="TextBox 54">
            <a:extLst>
              <a:ext uri="{FF2B5EF4-FFF2-40B4-BE49-F238E27FC236}">
                <a16:creationId xmlns:a16="http://schemas.microsoft.com/office/drawing/2014/main" id="{DD7E3C17-735D-F547-B5EE-DC7160635F39}"/>
              </a:ext>
            </a:extLst>
          </p:cNvPr>
          <p:cNvSpPr txBox="1"/>
          <p:nvPr/>
        </p:nvSpPr>
        <p:spPr>
          <a:xfrm>
            <a:off x="4639519" y="5309542"/>
            <a:ext cx="838200" cy="461665"/>
          </a:xfrm>
          <a:prstGeom prst="rect">
            <a:avLst/>
          </a:prstGeom>
          <a:noFill/>
        </p:spPr>
        <p:txBody>
          <a:bodyPr wrap="square" rtlCol="0">
            <a:spAutoFit/>
          </a:bodyPr>
          <a:lstStyle/>
          <a:p>
            <a:r>
              <a:rPr lang="en-US" sz="2400" dirty="0">
                <a:latin typeface="Calibri" pitchFamily="34" charset="0"/>
              </a:rPr>
              <a:t>2</a:t>
            </a:r>
          </a:p>
        </p:txBody>
      </p:sp>
      <p:sp>
        <p:nvSpPr>
          <p:cNvPr id="56" name="TextBox 55">
            <a:extLst>
              <a:ext uri="{FF2B5EF4-FFF2-40B4-BE49-F238E27FC236}">
                <a16:creationId xmlns:a16="http://schemas.microsoft.com/office/drawing/2014/main" id="{0B9164E7-A09C-8044-B607-9CB913BF26ED}"/>
              </a:ext>
            </a:extLst>
          </p:cNvPr>
          <p:cNvSpPr txBox="1"/>
          <p:nvPr/>
        </p:nvSpPr>
        <p:spPr>
          <a:xfrm>
            <a:off x="5249119" y="5309542"/>
            <a:ext cx="762000" cy="461665"/>
          </a:xfrm>
          <a:prstGeom prst="rect">
            <a:avLst/>
          </a:prstGeom>
          <a:noFill/>
        </p:spPr>
        <p:txBody>
          <a:bodyPr wrap="square" rtlCol="0">
            <a:spAutoFit/>
          </a:bodyPr>
          <a:lstStyle/>
          <a:p>
            <a:r>
              <a:rPr lang="en-US" sz="2400" dirty="0">
                <a:latin typeface="Calibri" pitchFamily="34" charset="0"/>
              </a:rPr>
              <a:t>6</a:t>
            </a:r>
          </a:p>
        </p:txBody>
      </p:sp>
      <p:sp>
        <p:nvSpPr>
          <p:cNvPr id="57" name="TextBox 56">
            <a:extLst>
              <a:ext uri="{FF2B5EF4-FFF2-40B4-BE49-F238E27FC236}">
                <a16:creationId xmlns:a16="http://schemas.microsoft.com/office/drawing/2014/main" id="{F20FCC5A-D4DD-FD41-AD32-DFC085F4406B}"/>
              </a:ext>
            </a:extLst>
          </p:cNvPr>
          <p:cNvSpPr txBox="1"/>
          <p:nvPr/>
        </p:nvSpPr>
        <p:spPr>
          <a:xfrm>
            <a:off x="6925519" y="5309542"/>
            <a:ext cx="838200" cy="461665"/>
          </a:xfrm>
          <a:prstGeom prst="rect">
            <a:avLst/>
          </a:prstGeom>
          <a:noFill/>
        </p:spPr>
        <p:txBody>
          <a:bodyPr wrap="square" rtlCol="0">
            <a:spAutoFit/>
          </a:bodyPr>
          <a:lstStyle/>
          <a:p>
            <a:r>
              <a:rPr lang="en-US" sz="2400" dirty="0">
                <a:latin typeface="Calibri" pitchFamily="34" charset="0"/>
              </a:rPr>
              <a:t>4</a:t>
            </a:r>
          </a:p>
        </p:txBody>
      </p:sp>
      <p:sp>
        <p:nvSpPr>
          <p:cNvPr id="58" name="TextBox 57">
            <a:extLst>
              <a:ext uri="{FF2B5EF4-FFF2-40B4-BE49-F238E27FC236}">
                <a16:creationId xmlns:a16="http://schemas.microsoft.com/office/drawing/2014/main" id="{42C95C06-031B-C548-A18A-73A87CFBF0D8}"/>
              </a:ext>
            </a:extLst>
          </p:cNvPr>
          <p:cNvSpPr txBox="1"/>
          <p:nvPr/>
        </p:nvSpPr>
        <p:spPr>
          <a:xfrm>
            <a:off x="7687519" y="5309542"/>
            <a:ext cx="762000" cy="461665"/>
          </a:xfrm>
          <a:prstGeom prst="rect">
            <a:avLst/>
          </a:prstGeom>
          <a:noFill/>
        </p:spPr>
        <p:txBody>
          <a:bodyPr wrap="square" rtlCol="0">
            <a:spAutoFit/>
          </a:bodyPr>
          <a:lstStyle/>
          <a:p>
            <a:r>
              <a:rPr lang="en-US" sz="2400" dirty="0">
                <a:latin typeface="Calibri" pitchFamily="34" charset="0"/>
              </a:rPr>
              <a:t>6</a:t>
            </a:r>
          </a:p>
        </p:txBody>
      </p:sp>
      <p:sp>
        <p:nvSpPr>
          <p:cNvPr id="59" name="TextBox 58">
            <a:extLst>
              <a:ext uri="{FF2B5EF4-FFF2-40B4-BE49-F238E27FC236}">
                <a16:creationId xmlns:a16="http://schemas.microsoft.com/office/drawing/2014/main" id="{6CF4BC90-6125-8641-8DC6-82C18FA80D6A}"/>
              </a:ext>
            </a:extLst>
          </p:cNvPr>
          <p:cNvSpPr txBox="1"/>
          <p:nvPr/>
        </p:nvSpPr>
        <p:spPr>
          <a:xfrm>
            <a:off x="3801319" y="5309542"/>
            <a:ext cx="762000" cy="461665"/>
          </a:xfrm>
          <a:prstGeom prst="rect">
            <a:avLst/>
          </a:prstGeom>
          <a:noFill/>
        </p:spPr>
        <p:txBody>
          <a:bodyPr wrap="square" rtlCol="0">
            <a:spAutoFit/>
          </a:bodyPr>
          <a:lstStyle/>
          <a:p>
            <a:r>
              <a:rPr lang="en-US" sz="2400" dirty="0">
                <a:latin typeface="Calibri" pitchFamily="34" charset="0"/>
              </a:rPr>
              <a:t>…</a:t>
            </a:r>
          </a:p>
        </p:txBody>
      </p:sp>
      <p:sp>
        <p:nvSpPr>
          <p:cNvPr id="60" name="TextBox 59">
            <a:extLst>
              <a:ext uri="{FF2B5EF4-FFF2-40B4-BE49-F238E27FC236}">
                <a16:creationId xmlns:a16="http://schemas.microsoft.com/office/drawing/2014/main" id="{F5E65634-B39B-274B-A042-F7BB11FCD119}"/>
              </a:ext>
            </a:extLst>
          </p:cNvPr>
          <p:cNvSpPr txBox="1"/>
          <p:nvPr/>
        </p:nvSpPr>
        <p:spPr>
          <a:xfrm>
            <a:off x="6087319" y="5309542"/>
            <a:ext cx="762000" cy="461665"/>
          </a:xfrm>
          <a:prstGeom prst="rect">
            <a:avLst/>
          </a:prstGeom>
          <a:noFill/>
        </p:spPr>
        <p:txBody>
          <a:bodyPr wrap="square" rtlCol="0">
            <a:spAutoFit/>
          </a:bodyPr>
          <a:lstStyle/>
          <a:p>
            <a:r>
              <a:rPr lang="en-US" sz="2400" dirty="0">
                <a:latin typeface="Calibri" pitchFamily="34" charset="0"/>
              </a:rPr>
              <a:t>…</a:t>
            </a:r>
          </a:p>
        </p:txBody>
      </p:sp>
    </p:spTree>
    <p:extLst>
      <p:ext uri="{BB962C8B-B14F-4D97-AF65-F5344CB8AC3E}">
        <p14:creationId xmlns:p14="http://schemas.microsoft.com/office/powerpoint/2010/main" val="2196756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4" grpId="0" animBg="1"/>
      <p:bldP spid="35" grpId="0" animBg="1"/>
      <p:bldP spid="37" grpId="0" animBg="1"/>
      <p:bldP spid="38" grpId="0" animBg="1"/>
      <p:bldP spid="40" grpId="0" animBg="1"/>
      <p:bldP spid="41" grpId="0" animBg="1"/>
      <p:bldP spid="43" grpId="0" animBg="1"/>
      <p:bldP spid="45" grpId="0" animBg="1"/>
      <p:bldP spid="46" grpId="0" animBg="1"/>
      <p:bldP spid="48" grpId="0" animBg="1"/>
      <p:bldP spid="49" grpId="0" animBg="1"/>
      <p:bldP spid="50" grpId="0" animBg="1"/>
      <p:bldP spid="51" grpId="0" animBg="1"/>
      <p:bldP spid="52" grpId="0"/>
      <p:bldP spid="53" grpId="0"/>
      <p:bldP spid="54" grpId="0"/>
      <p:bldP spid="55" grpId="0"/>
      <p:bldP spid="56" grpId="0"/>
      <p:bldP spid="57" grpId="0"/>
      <p:bldP spid="58" grpId="0"/>
      <p:bldP spid="59" grpId="0"/>
      <p:bldP spid="6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EF59E41-0BAC-D94F-91E7-873DDB5D9239}"/>
              </a:ext>
            </a:extLst>
          </p:cNvPr>
          <p:cNvSpPr txBox="1">
            <a:spLocks noChangeArrowheads="1"/>
          </p:cNvSpPr>
          <p:nvPr/>
        </p:nvSpPr>
        <p:spPr>
          <a:xfrm>
            <a:off x="0" y="-19050"/>
            <a:ext cx="12192000" cy="8572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Calibri" panose="020F0502020204030204" pitchFamily="34" charset="0"/>
                <a:cs typeface="Calibri" panose="020F0502020204030204" pitchFamily="34" charset="0"/>
              </a:rPr>
              <a:t>Value of a State</a:t>
            </a:r>
          </a:p>
        </p:txBody>
      </p:sp>
      <p:cxnSp>
        <p:nvCxnSpPr>
          <p:cNvPr id="5" name="Straight Connector 4">
            <a:extLst>
              <a:ext uri="{FF2B5EF4-FFF2-40B4-BE49-F238E27FC236}">
                <a16:creationId xmlns:a16="http://schemas.microsoft.com/office/drawing/2014/main" id="{18A2BA32-6139-854A-ABA0-139C6E9DA513}"/>
              </a:ext>
            </a:extLst>
          </p:cNvPr>
          <p:cNvCxnSpPr>
            <a:cxnSpLocks/>
          </p:cNvCxnSpPr>
          <p:nvPr/>
        </p:nvCxnSpPr>
        <p:spPr>
          <a:xfrm>
            <a:off x="0" y="838200"/>
            <a:ext cx="12192000"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8" name="Slide Number Placeholder 5">
            <a:extLst>
              <a:ext uri="{FF2B5EF4-FFF2-40B4-BE49-F238E27FC236}">
                <a16:creationId xmlns:a16="http://schemas.microsoft.com/office/drawing/2014/main" id="{DB6B82A3-4DB1-3640-B5AC-BF5442E980A4}"/>
              </a:ext>
            </a:extLst>
          </p:cNvPr>
          <p:cNvSpPr>
            <a:spLocks noGrp="1"/>
          </p:cNvSpPr>
          <p:nvPr>
            <p:ph type="sldNum" sz="quarter" idx="12"/>
          </p:nvPr>
        </p:nvSpPr>
        <p:spPr>
          <a:xfrm>
            <a:off x="11400311" y="6356350"/>
            <a:ext cx="625617" cy="365125"/>
          </a:xfrm>
        </p:spPr>
        <p:txBody>
          <a:bodyPr/>
          <a:lstStyle/>
          <a:p>
            <a:fld id="{2FBE9FE5-B1FE-D34A-9F6B-9382BD8E23AD}" type="slidenum">
              <a:rPr lang="en-US" smtClean="0"/>
              <a:t>9</a:t>
            </a:fld>
            <a:endParaRPr lang="en-US" dirty="0"/>
          </a:p>
        </p:txBody>
      </p:sp>
      <p:sp>
        <p:nvSpPr>
          <p:cNvPr id="9" name="Content Placeholder 2">
            <a:extLst>
              <a:ext uri="{FF2B5EF4-FFF2-40B4-BE49-F238E27FC236}">
                <a16:creationId xmlns:a16="http://schemas.microsoft.com/office/drawing/2014/main" id="{00EF2F0C-6CAE-654E-81E7-9C5A6D8C76AA}"/>
              </a:ext>
            </a:extLst>
          </p:cNvPr>
          <p:cNvSpPr txBox="1">
            <a:spLocks/>
          </p:cNvSpPr>
          <p:nvPr/>
        </p:nvSpPr>
        <p:spPr>
          <a:xfrm>
            <a:off x="9899115" y="6538912"/>
            <a:ext cx="1814004" cy="2473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Font typeface="Arial" panose="020B0604020202020204" pitchFamily="34" charset="0"/>
              <a:buNone/>
            </a:pPr>
            <a:r>
              <a:rPr lang="en-US" sz="1200" dirty="0">
                <a:latin typeface="Calibri" panose="020F0502020204030204" pitchFamily="34" charset="0"/>
                <a:cs typeface="Calibri" panose="020F0502020204030204" pitchFamily="34" charset="0"/>
              </a:rPr>
              <a:t>Figure from Berkley AI</a:t>
            </a:r>
          </a:p>
        </p:txBody>
      </p:sp>
      <p:sp>
        <p:nvSpPr>
          <p:cNvPr id="24" name="TextBox 23">
            <a:extLst>
              <a:ext uri="{FF2B5EF4-FFF2-40B4-BE49-F238E27FC236}">
                <a16:creationId xmlns:a16="http://schemas.microsoft.com/office/drawing/2014/main" id="{6788BC20-54CE-FB41-82E2-AC682421E962}"/>
              </a:ext>
            </a:extLst>
          </p:cNvPr>
          <p:cNvSpPr txBox="1"/>
          <p:nvPr/>
        </p:nvSpPr>
        <p:spPr>
          <a:xfrm>
            <a:off x="8534400" y="1447800"/>
            <a:ext cx="2819400" cy="461665"/>
          </a:xfrm>
          <a:prstGeom prst="rect">
            <a:avLst/>
          </a:prstGeom>
          <a:noFill/>
        </p:spPr>
        <p:txBody>
          <a:bodyPr wrap="square" rtlCol="0">
            <a:spAutoFit/>
          </a:bodyPr>
          <a:lstStyle/>
          <a:p>
            <a:r>
              <a:rPr lang="en-US" sz="2400" dirty="0">
                <a:latin typeface="Calibri" pitchFamily="34" charset="0"/>
              </a:rPr>
              <a:t>Non-Terminal States:</a:t>
            </a:r>
          </a:p>
        </p:txBody>
      </p:sp>
      <p:grpSp>
        <p:nvGrpSpPr>
          <p:cNvPr id="25" name="Group 24">
            <a:extLst>
              <a:ext uri="{FF2B5EF4-FFF2-40B4-BE49-F238E27FC236}">
                <a16:creationId xmlns:a16="http://schemas.microsoft.com/office/drawing/2014/main" id="{BBF4B2FE-7DAD-8D4D-8DB1-DED2EB519B5B}"/>
              </a:ext>
            </a:extLst>
          </p:cNvPr>
          <p:cNvGrpSpPr/>
          <p:nvPr/>
        </p:nvGrpSpPr>
        <p:grpSpPr>
          <a:xfrm>
            <a:off x="3124200" y="2362200"/>
            <a:ext cx="6324600" cy="3560121"/>
            <a:chOff x="1828800" y="1447800"/>
            <a:chExt cx="8458200" cy="4761126"/>
          </a:xfrm>
        </p:grpSpPr>
        <p:sp>
          <p:nvSpPr>
            <p:cNvPr id="26" name="Rectangle 25">
              <a:extLst>
                <a:ext uri="{FF2B5EF4-FFF2-40B4-BE49-F238E27FC236}">
                  <a16:creationId xmlns:a16="http://schemas.microsoft.com/office/drawing/2014/main" id="{0C4186E7-406E-094E-9D74-C13665DF70C9}"/>
                </a:ext>
              </a:extLst>
            </p:cNvPr>
            <p:cNvSpPr/>
            <p:nvPr/>
          </p:nvSpPr>
          <p:spPr>
            <a:xfrm>
              <a:off x="5257800" y="14478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27" name="Picture 3" descr="\\.host\Shared Folders\Shared with PC\images\Pacman_stuck_minimax.png">
              <a:extLst>
                <a:ext uri="{FF2B5EF4-FFF2-40B4-BE49-F238E27FC236}">
                  <a16:creationId xmlns:a16="http://schemas.microsoft.com/office/drawing/2014/main" id="{B276FD6B-2DF4-7241-A702-F3D8358D5955}"/>
                </a:ext>
              </a:extLst>
            </p:cNvPr>
            <p:cNvPicPr>
              <a:picLocks noChangeAspect="1" noChangeArrowheads="1"/>
            </p:cNvPicPr>
            <p:nvPr/>
          </p:nvPicPr>
          <p:blipFill>
            <a:blip r:embed="rId5" cstate="print"/>
            <a:srcRect l="38135" t="16438" r="44067" b="58904"/>
            <a:stretch>
              <a:fillRect/>
            </a:stretch>
          </p:blipFill>
          <p:spPr bwMode="auto">
            <a:xfrm flipH="1">
              <a:off x="5867400" y="1512888"/>
              <a:ext cx="304800" cy="261937"/>
            </a:xfrm>
            <a:prstGeom prst="rect">
              <a:avLst/>
            </a:prstGeom>
            <a:noFill/>
            <a:ln w="9525">
              <a:noFill/>
              <a:miter lim="800000"/>
              <a:headEnd/>
              <a:tailEnd/>
            </a:ln>
          </p:spPr>
        </p:pic>
        <p:sp>
          <p:nvSpPr>
            <p:cNvPr id="28" name="Oval 27">
              <a:extLst>
                <a:ext uri="{FF2B5EF4-FFF2-40B4-BE49-F238E27FC236}">
                  <a16:creationId xmlns:a16="http://schemas.microsoft.com/office/drawing/2014/main" id="{890E6BA6-6B76-6E43-BA21-EF81E057CFAB}"/>
                </a:ext>
              </a:extLst>
            </p:cNvPr>
            <p:cNvSpPr/>
            <p:nvPr/>
          </p:nvSpPr>
          <p:spPr>
            <a:xfrm>
              <a:off x="6553200" y="16002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cxnSp>
          <p:nvCxnSpPr>
            <p:cNvPr id="29" name="Straight Connector 28">
              <a:extLst>
                <a:ext uri="{FF2B5EF4-FFF2-40B4-BE49-F238E27FC236}">
                  <a16:creationId xmlns:a16="http://schemas.microsoft.com/office/drawing/2014/main" id="{B4824995-1F36-6347-B76A-2A528B9FCDC4}"/>
                </a:ext>
              </a:extLst>
            </p:cNvPr>
            <p:cNvCxnSpPr/>
            <p:nvPr/>
          </p:nvCxnSpPr>
          <p:spPr>
            <a:xfrm rot="10800000" flipV="1">
              <a:off x="3657600" y="1905000"/>
              <a:ext cx="2362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2209B22-CF02-604C-BB7F-6E141B320AD8}"/>
                </a:ext>
              </a:extLst>
            </p:cNvPr>
            <p:cNvCxnSpPr/>
            <p:nvPr/>
          </p:nvCxnSpPr>
          <p:spPr>
            <a:xfrm>
              <a:off x="6019800" y="1905000"/>
              <a:ext cx="2286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8D6E141-1D3A-C44D-9B8C-CF8E8838E09F}"/>
                </a:ext>
              </a:extLst>
            </p:cNvPr>
            <p:cNvCxnSpPr/>
            <p:nvPr/>
          </p:nvCxnSpPr>
          <p:spPr>
            <a:xfrm rot="10800000" flipV="1">
              <a:off x="7239000"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5E6F406-484B-2145-AE75-C3016725DED8}"/>
                </a:ext>
              </a:extLst>
            </p:cNvPr>
            <p:cNvCxnSpPr/>
            <p:nvPr/>
          </p:nvCxnSpPr>
          <p:spPr>
            <a:xfrm>
              <a:off x="8305800"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829BBED-0223-674F-BB05-045E4E863384}"/>
                </a:ext>
              </a:extLst>
            </p:cNvPr>
            <p:cNvCxnSpPr/>
            <p:nvPr/>
          </p:nvCxnSpPr>
          <p:spPr>
            <a:xfrm rot="10800000" flipV="1">
              <a:off x="2590801" y="2819400"/>
              <a:ext cx="10668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6C127F5-064A-9E4F-864A-F5F772615391}"/>
                </a:ext>
              </a:extLst>
            </p:cNvPr>
            <p:cNvCxnSpPr/>
            <p:nvPr/>
          </p:nvCxnSpPr>
          <p:spPr>
            <a:xfrm>
              <a:off x="3657601" y="2819400"/>
              <a:ext cx="12192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8FE2383E-D616-3448-B2F0-89294003A4AF}"/>
                </a:ext>
              </a:extLst>
            </p:cNvPr>
            <p:cNvSpPr/>
            <p:nvPr/>
          </p:nvSpPr>
          <p:spPr>
            <a:xfrm>
              <a:off x="28956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36" name="Picture 3" descr="\\.host\Shared Folders\Shared with PC\images\Pacman_stuck_minimax.png">
              <a:extLst>
                <a:ext uri="{FF2B5EF4-FFF2-40B4-BE49-F238E27FC236}">
                  <a16:creationId xmlns:a16="http://schemas.microsoft.com/office/drawing/2014/main" id="{8D0818DF-4C27-8A4D-9F5D-5B8D6D630645}"/>
                </a:ext>
              </a:extLst>
            </p:cNvPr>
            <p:cNvPicPr>
              <a:picLocks noChangeAspect="1" noChangeArrowheads="1"/>
            </p:cNvPicPr>
            <p:nvPr/>
          </p:nvPicPr>
          <p:blipFill>
            <a:blip r:embed="rId5" cstate="print"/>
            <a:srcRect l="38135" t="16438" r="44067" b="58904"/>
            <a:stretch>
              <a:fillRect/>
            </a:stretch>
          </p:blipFill>
          <p:spPr bwMode="auto">
            <a:xfrm>
              <a:off x="3200400" y="2427288"/>
              <a:ext cx="304800" cy="261937"/>
            </a:xfrm>
            <a:prstGeom prst="rect">
              <a:avLst/>
            </a:prstGeom>
            <a:noFill/>
            <a:ln w="9525">
              <a:noFill/>
              <a:miter lim="800000"/>
              <a:headEnd/>
              <a:tailEnd/>
            </a:ln>
          </p:spPr>
        </p:pic>
        <p:sp>
          <p:nvSpPr>
            <p:cNvPr id="37" name="Oval 36">
              <a:extLst>
                <a:ext uri="{FF2B5EF4-FFF2-40B4-BE49-F238E27FC236}">
                  <a16:creationId xmlns:a16="http://schemas.microsoft.com/office/drawing/2014/main" id="{210D6EDB-7FD6-9D4D-AF2A-47A300EF8112}"/>
                </a:ext>
              </a:extLst>
            </p:cNvPr>
            <p:cNvSpPr/>
            <p:nvPr/>
          </p:nvSpPr>
          <p:spPr>
            <a:xfrm>
              <a:off x="41910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38" name="Rectangle 37">
              <a:extLst>
                <a:ext uri="{FF2B5EF4-FFF2-40B4-BE49-F238E27FC236}">
                  <a16:creationId xmlns:a16="http://schemas.microsoft.com/office/drawing/2014/main" id="{3AD284CF-F477-404E-A70E-6BD26A584547}"/>
                </a:ext>
              </a:extLst>
            </p:cNvPr>
            <p:cNvSpPr/>
            <p:nvPr/>
          </p:nvSpPr>
          <p:spPr>
            <a:xfrm>
              <a:off x="7543800" y="23622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39" name="Picture 3" descr="\\.host\Shared Folders\Shared with PC\images\Pacman_stuck_minimax.png">
              <a:extLst>
                <a:ext uri="{FF2B5EF4-FFF2-40B4-BE49-F238E27FC236}">
                  <a16:creationId xmlns:a16="http://schemas.microsoft.com/office/drawing/2014/main" id="{65167B23-66C9-664F-A63A-DE78D32A58A4}"/>
                </a:ext>
              </a:extLst>
            </p:cNvPr>
            <p:cNvPicPr>
              <a:picLocks noChangeAspect="1" noChangeArrowheads="1"/>
            </p:cNvPicPr>
            <p:nvPr/>
          </p:nvPicPr>
          <p:blipFill>
            <a:blip r:embed="rId5" cstate="print"/>
            <a:srcRect l="38135" t="16438" r="44067" b="58904"/>
            <a:stretch>
              <a:fillRect/>
            </a:stretch>
          </p:blipFill>
          <p:spPr bwMode="auto">
            <a:xfrm flipH="1">
              <a:off x="8458200" y="2427288"/>
              <a:ext cx="304800" cy="261937"/>
            </a:xfrm>
            <a:prstGeom prst="rect">
              <a:avLst/>
            </a:prstGeom>
            <a:noFill/>
            <a:ln w="9525">
              <a:noFill/>
              <a:miter lim="800000"/>
              <a:headEnd/>
              <a:tailEnd/>
            </a:ln>
          </p:spPr>
        </p:pic>
        <p:sp>
          <p:nvSpPr>
            <p:cNvPr id="40" name="Oval 39">
              <a:extLst>
                <a:ext uri="{FF2B5EF4-FFF2-40B4-BE49-F238E27FC236}">
                  <a16:creationId xmlns:a16="http://schemas.microsoft.com/office/drawing/2014/main" id="{F24D97C5-3A51-9C46-838D-C5D3C1F96CF1}"/>
                </a:ext>
              </a:extLst>
            </p:cNvPr>
            <p:cNvSpPr/>
            <p:nvPr/>
          </p:nvSpPr>
          <p:spPr>
            <a:xfrm>
              <a:off x="8839200" y="25146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41" name="Rectangle 40">
              <a:extLst>
                <a:ext uri="{FF2B5EF4-FFF2-40B4-BE49-F238E27FC236}">
                  <a16:creationId xmlns:a16="http://schemas.microsoft.com/office/drawing/2014/main" id="{9FF77243-779D-E24B-8D1F-52E7BF56CE46}"/>
                </a:ext>
              </a:extLst>
            </p:cNvPr>
            <p:cNvSpPr/>
            <p:nvPr/>
          </p:nvSpPr>
          <p:spPr>
            <a:xfrm>
              <a:off x="6477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42" name="Picture 3" descr="\\.host\Shared Folders\Shared with PC\images\Pacman_stuck_minimax.png">
              <a:extLst>
                <a:ext uri="{FF2B5EF4-FFF2-40B4-BE49-F238E27FC236}">
                  <a16:creationId xmlns:a16="http://schemas.microsoft.com/office/drawing/2014/main" id="{7FB83CFF-20F8-7144-9B31-9890AA2DA0E2}"/>
                </a:ext>
              </a:extLst>
            </p:cNvPr>
            <p:cNvPicPr>
              <a:picLocks noChangeAspect="1" noChangeArrowheads="1"/>
            </p:cNvPicPr>
            <p:nvPr/>
          </p:nvPicPr>
          <p:blipFill>
            <a:blip r:embed="rId5" cstate="print"/>
            <a:srcRect l="38135" t="16438" r="44067" b="58904"/>
            <a:stretch>
              <a:fillRect/>
            </a:stretch>
          </p:blipFill>
          <p:spPr bwMode="auto">
            <a:xfrm flipH="1">
              <a:off x="7086600" y="3341688"/>
              <a:ext cx="304800" cy="261937"/>
            </a:xfrm>
            <a:prstGeom prst="rect">
              <a:avLst/>
            </a:prstGeom>
            <a:noFill/>
            <a:ln w="9525">
              <a:noFill/>
              <a:miter lim="800000"/>
              <a:headEnd/>
              <a:tailEnd/>
            </a:ln>
          </p:spPr>
        </p:pic>
        <p:sp>
          <p:nvSpPr>
            <p:cNvPr id="43" name="Oval 42">
              <a:extLst>
                <a:ext uri="{FF2B5EF4-FFF2-40B4-BE49-F238E27FC236}">
                  <a16:creationId xmlns:a16="http://schemas.microsoft.com/office/drawing/2014/main" id="{5028DC0D-B843-2F4D-824D-FD7C22422755}"/>
                </a:ext>
              </a:extLst>
            </p:cNvPr>
            <p:cNvSpPr/>
            <p:nvPr/>
          </p:nvSpPr>
          <p:spPr>
            <a:xfrm>
              <a:off x="77724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44" name="Rectangle 43">
              <a:extLst>
                <a:ext uri="{FF2B5EF4-FFF2-40B4-BE49-F238E27FC236}">
                  <a16:creationId xmlns:a16="http://schemas.microsoft.com/office/drawing/2014/main" id="{95634915-3EBB-3744-9F2A-6F56115A16D0}"/>
                </a:ext>
              </a:extLst>
            </p:cNvPr>
            <p:cNvSpPr/>
            <p:nvPr/>
          </p:nvSpPr>
          <p:spPr>
            <a:xfrm>
              <a:off x="87630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45" name="Picture 3" descr="\\.host\Shared Folders\Shared with PC\images\Pacman_stuck_minimax.png">
              <a:extLst>
                <a:ext uri="{FF2B5EF4-FFF2-40B4-BE49-F238E27FC236}">
                  <a16:creationId xmlns:a16="http://schemas.microsoft.com/office/drawing/2014/main" id="{9EA2A79A-8178-9642-AB0E-D62F114BB899}"/>
                </a:ext>
              </a:extLst>
            </p:cNvPr>
            <p:cNvPicPr>
              <a:picLocks noChangeAspect="1" noChangeArrowheads="1"/>
            </p:cNvPicPr>
            <p:nvPr/>
          </p:nvPicPr>
          <p:blipFill>
            <a:blip r:embed="rId5" cstate="print"/>
            <a:srcRect l="38135" t="16438" r="44067" b="58904"/>
            <a:stretch>
              <a:fillRect/>
            </a:stretch>
          </p:blipFill>
          <p:spPr bwMode="auto">
            <a:xfrm flipH="1">
              <a:off x="9982200" y="3341688"/>
              <a:ext cx="304800" cy="261937"/>
            </a:xfrm>
            <a:prstGeom prst="rect">
              <a:avLst/>
            </a:prstGeom>
            <a:noFill/>
            <a:ln w="9525">
              <a:noFill/>
              <a:miter lim="800000"/>
              <a:headEnd/>
              <a:tailEnd/>
            </a:ln>
          </p:spPr>
        </p:pic>
        <p:sp>
          <p:nvSpPr>
            <p:cNvPr id="46" name="Rectangle 45">
              <a:extLst>
                <a:ext uri="{FF2B5EF4-FFF2-40B4-BE49-F238E27FC236}">
                  <a16:creationId xmlns:a16="http://schemas.microsoft.com/office/drawing/2014/main" id="{6FFB78EA-8518-DC45-9614-8E1A6F4E6894}"/>
                </a:ext>
              </a:extLst>
            </p:cNvPr>
            <p:cNvSpPr/>
            <p:nvPr/>
          </p:nvSpPr>
          <p:spPr>
            <a:xfrm>
              <a:off x="1828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47" name="Picture 3" descr="\\.host\Shared Folders\Shared with PC\images\Pacman_stuck_minimax.png">
              <a:extLst>
                <a:ext uri="{FF2B5EF4-FFF2-40B4-BE49-F238E27FC236}">
                  <a16:creationId xmlns:a16="http://schemas.microsoft.com/office/drawing/2014/main" id="{FE406A59-6154-F647-ABE7-4DD615E67773}"/>
                </a:ext>
              </a:extLst>
            </p:cNvPr>
            <p:cNvPicPr>
              <a:picLocks noChangeAspect="1" noChangeArrowheads="1"/>
            </p:cNvPicPr>
            <p:nvPr/>
          </p:nvPicPr>
          <p:blipFill>
            <a:blip r:embed="rId5" cstate="print"/>
            <a:srcRect l="38135" t="16438" r="44067" b="58904"/>
            <a:stretch>
              <a:fillRect/>
            </a:stretch>
          </p:blipFill>
          <p:spPr bwMode="auto">
            <a:xfrm>
              <a:off x="1828800" y="3341688"/>
              <a:ext cx="304800" cy="261937"/>
            </a:xfrm>
            <a:prstGeom prst="rect">
              <a:avLst/>
            </a:prstGeom>
            <a:noFill/>
            <a:ln w="9525">
              <a:noFill/>
              <a:miter lim="800000"/>
              <a:headEnd/>
              <a:tailEnd/>
            </a:ln>
          </p:spPr>
        </p:pic>
        <p:sp>
          <p:nvSpPr>
            <p:cNvPr id="48" name="Oval 47">
              <a:extLst>
                <a:ext uri="{FF2B5EF4-FFF2-40B4-BE49-F238E27FC236}">
                  <a16:creationId xmlns:a16="http://schemas.microsoft.com/office/drawing/2014/main" id="{C0E66DBA-2B73-224D-960D-23A758038D63}"/>
                </a:ext>
              </a:extLst>
            </p:cNvPr>
            <p:cNvSpPr/>
            <p:nvPr/>
          </p:nvSpPr>
          <p:spPr>
            <a:xfrm>
              <a:off x="3124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49" name="Rectangle 48">
              <a:extLst>
                <a:ext uri="{FF2B5EF4-FFF2-40B4-BE49-F238E27FC236}">
                  <a16:creationId xmlns:a16="http://schemas.microsoft.com/office/drawing/2014/main" id="{CE5F7525-501F-BD4A-9446-44C928A79CC1}"/>
                </a:ext>
              </a:extLst>
            </p:cNvPr>
            <p:cNvSpPr/>
            <p:nvPr/>
          </p:nvSpPr>
          <p:spPr>
            <a:xfrm>
              <a:off x="4114800" y="3276600"/>
              <a:ext cx="1524000" cy="381000"/>
            </a:xfrm>
            <a:prstGeom prst="rect">
              <a:avLst/>
            </a:prstGeom>
            <a:solidFill>
              <a:schemeClr val="tx1"/>
            </a:solid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pic>
          <p:nvPicPr>
            <p:cNvPr id="50" name="Picture 3" descr="\\.host\Shared Folders\Shared with PC\images\Pacman_stuck_minimax.png">
              <a:extLst>
                <a:ext uri="{FF2B5EF4-FFF2-40B4-BE49-F238E27FC236}">
                  <a16:creationId xmlns:a16="http://schemas.microsoft.com/office/drawing/2014/main" id="{F7958DDD-4DB9-9643-9B1C-1DFC3EDFC675}"/>
                </a:ext>
              </a:extLst>
            </p:cNvPr>
            <p:cNvPicPr>
              <a:picLocks noChangeAspect="1" noChangeArrowheads="1"/>
            </p:cNvPicPr>
            <p:nvPr/>
          </p:nvPicPr>
          <p:blipFill>
            <a:blip r:embed="rId5" cstate="print"/>
            <a:srcRect l="38135" t="16438" r="44067" b="58904"/>
            <a:stretch>
              <a:fillRect/>
            </a:stretch>
          </p:blipFill>
          <p:spPr bwMode="auto">
            <a:xfrm flipH="1">
              <a:off x="4724400" y="3341688"/>
              <a:ext cx="304800" cy="261937"/>
            </a:xfrm>
            <a:prstGeom prst="rect">
              <a:avLst/>
            </a:prstGeom>
            <a:noFill/>
            <a:ln w="9525">
              <a:noFill/>
              <a:miter lim="800000"/>
              <a:headEnd/>
              <a:tailEnd/>
            </a:ln>
          </p:spPr>
        </p:pic>
        <p:sp>
          <p:nvSpPr>
            <p:cNvPr id="51" name="Oval 50">
              <a:extLst>
                <a:ext uri="{FF2B5EF4-FFF2-40B4-BE49-F238E27FC236}">
                  <a16:creationId xmlns:a16="http://schemas.microsoft.com/office/drawing/2014/main" id="{F149B7C5-5BE6-C641-8A10-6B1CACBB5DE5}"/>
                </a:ext>
              </a:extLst>
            </p:cNvPr>
            <p:cNvSpPr/>
            <p:nvPr/>
          </p:nvSpPr>
          <p:spPr>
            <a:xfrm>
              <a:off x="5410200" y="3429000"/>
              <a:ext cx="76200" cy="7620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400"/>
            </a:p>
          </p:txBody>
        </p:sp>
        <p:sp>
          <p:nvSpPr>
            <p:cNvPr id="52" name="Isosceles Triangle 87">
              <a:extLst>
                <a:ext uri="{FF2B5EF4-FFF2-40B4-BE49-F238E27FC236}">
                  <a16:creationId xmlns:a16="http://schemas.microsoft.com/office/drawing/2014/main" id="{360912C5-79E2-9F46-8899-62E58F6D05D6}"/>
                </a:ext>
              </a:extLst>
            </p:cNvPr>
            <p:cNvSpPr/>
            <p:nvPr/>
          </p:nvSpPr>
          <p:spPr>
            <a:xfrm>
              <a:off x="1828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3" name="Isosceles Triangle 88">
              <a:extLst>
                <a:ext uri="{FF2B5EF4-FFF2-40B4-BE49-F238E27FC236}">
                  <a16:creationId xmlns:a16="http://schemas.microsoft.com/office/drawing/2014/main" id="{5D542CBB-46EC-224B-8DDF-452223A76952}"/>
                </a:ext>
              </a:extLst>
            </p:cNvPr>
            <p:cNvSpPr/>
            <p:nvPr/>
          </p:nvSpPr>
          <p:spPr>
            <a:xfrm>
              <a:off x="41148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4" name="Isosceles Triangle 89">
              <a:extLst>
                <a:ext uri="{FF2B5EF4-FFF2-40B4-BE49-F238E27FC236}">
                  <a16:creationId xmlns:a16="http://schemas.microsoft.com/office/drawing/2014/main" id="{F907DA7D-834D-DD4D-BDC6-3E531181EC2F}"/>
                </a:ext>
              </a:extLst>
            </p:cNvPr>
            <p:cNvSpPr/>
            <p:nvPr/>
          </p:nvSpPr>
          <p:spPr>
            <a:xfrm>
              <a:off x="6477000" y="3886200"/>
              <a:ext cx="1524000" cy="1752600"/>
            </a:xfrm>
            <a:prstGeom prst="triangle">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5" name="TextBox 54">
              <a:extLst>
                <a:ext uri="{FF2B5EF4-FFF2-40B4-BE49-F238E27FC236}">
                  <a16:creationId xmlns:a16="http://schemas.microsoft.com/office/drawing/2014/main" id="{41FA2469-C691-5642-8D90-72FD81CA3C2F}"/>
                </a:ext>
              </a:extLst>
            </p:cNvPr>
            <p:cNvSpPr txBox="1"/>
            <p:nvPr/>
          </p:nvSpPr>
          <p:spPr>
            <a:xfrm>
              <a:off x="9345975" y="3733800"/>
              <a:ext cx="533400" cy="493926"/>
            </a:xfrm>
            <a:prstGeom prst="rect">
              <a:avLst/>
            </a:prstGeom>
            <a:noFill/>
          </p:spPr>
          <p:txBody>
            <a:bodyPr wrap="square" rtlCol="0">
              <a:spAutoFit/>
            </a:bodyPr>
            <a:lstStyle/>
            <a:p>
              <a:r>
                <a:rPr lang="en-US" dirty="0">
                  <a:latin typeface="Calibri" pitchFamily="34" charset="0"/>
                </a:rPr>
                <a:t>8</a:t>
              </a:r>
            </a:p>
          </p:txBody>
        </p:sp>
        <p:sp>
          <p:nvSpPr>
            <p:cNvPr id="56" name="TextBox 55">
              <a:extLst>
                <a:ext uri="{FF2B5EF4-FFF2-40B4-BE49-F238E27FC236}">
                  <a16:creationId xmlns:a16="http://schemas.microsoft.com/office/drawing/2014/main" id="{32C1E21E-8625-FB4F-BB49-5F82E002AF79}"/>
                </a:ext>
              </a:extLst>
            </p:cNvPr>
            <p:cNvSpPr txBox="1"/>
            <p:nvPr/>
          </p:nvSpPr>
          <p:spPr>
            <a:xfrm>
              <a:off x="2060155" y="5715000"/>
              <a:ext cx="685799" cy="493926"/>
            </a:xfrm>
            <a:prstGeom prst="rect">
              <a:avLst/>
            </a:prstGeom>
            <a:noFill/>
          </p:spPr>
          <p:txBody>
            <a:bodyPr wrap="square" rtlCol="0">
              <a:spAutoFit/>
            </a:bodyPr>
            <a:lstStyle/>
            <a:p>
              <a:r>
                <a:rPr lang="en-US" dirty="0">
                  <a:latin typeface="Calibri" pitchFamily="34" charset="0"/>
                </a:rPr>
                <a:t>2</a:t>
              </a:r>
            </a:p>
          </p:txBody>
        </p:sp>
        <p:sp>
          <p:nvSpPr>
            <p:cNvPr id="57" name="TextBox 56">
              <a:extLst>
                <a:ext uri="{FF2B5EF4-FFF2-40B4-BE49-F238E27FC236}">
                  <a16:creationId xmlns:a16="http://schemas.microsoft.com/office/drawing/2014/main" id="{2BE7D604-EEB7-BE43-B647-09F61FD337A0}"/>
                </a:ext>
              </a:extLst>
            </p:cNvPr>
            <p:cNvSpPr txBox="1"/>
            <p:nvPr/>
          </p:nvSpPr>
          <p:spPr>
            <a:xfrm>
              <a:off x="2644048" y="5715000"/>
              <a:ext cx="762000" cy="493926"/>
            </a:xfrm>
            <a:prstGeom prst="rect">
              <a:avLst/>
            </a:prstGeom>
            <a:noFill/>
          </p:spPr>
          <p:txBody>
            <a:bodyPr wrap="square" rtlCol="0">
              <a:spAutoFit/>
            </a:bodyPr>
            <a:lstStyle/>
            <a:p>
              <a:r>
                <a:rPr lang="en-US" dirty="0">
                  <a:latin typeface="Calibri" pitchFamily="34" charset="0"/>
                </a:rPr>
                <a:t>0</a:t>
              </a:r>
            </a:p>
          </p:txBody>
        </p:sp>
        <p:sp>
          <p:nvSpPr>
            <p:cNvPr id="58" name="TextBox 57">
              <a:extLst>
                <a:ext uri="{FF2B5EF4-FFF2-40B4-BE49-F238E27FC236}">
                  <a16:creationId xmlns:a16="http://schemas.microsoft.com/office/drawing/2014/main" id="{A7036596-D772-764D-9B28-C4F614C1B2B7}"/>
                </a:ext>
              </a:extLst>
            </p:cNvPr>
            <p:cNvSpPr txBox="1"/>
            <p:nvPr/>
          </p:nvSpPr>
          <p:spPr>
            <a:xfrm>
              <a:off x="4353499" y="5715000"/>
              <a:ext cx="838200" cy="493926"/>
            </a:xfrm>
            <a:prstGeom prst="rect">
              <a:avLst/>
            </a:prstGeom>
            <a:noFill/>
          </p:spPr>
          <p:txBody>
            <a:bodyPr wrap="square" rtlCol="0">
              <a:spAutoFit/>
            </a:bodyPr>
            <a:lstStyle/>
            <a:p>
              <a:r>
                <a:rPr lang="en-US" dirty="0">
                  <a:latin typeface="Calibri" pitchFamily="34" charset="0"/>
                </a:rPr>
                <a:t>2</a:t>
              </a:r>
            </a:p>
          </p:txBody>
        </p:sp>
        <p:sp>
          <p:nvSpPr>
            <p:cNvPr id="59" name="TextBox 58">
              <a:extLst>
                <a:ext uri="{FF2B5EF4-FFF2-40B4-BE49-F238E27FC236}">
                  <a16:creationId xmlns:a16="http://schemas.microsoft.com/office/drawing/2014/main" id="{EF6DF549-EBE0-7842-90BD-541EAE2C05F3}"/>
                </a:ext>
              </a:extLst>
            </p:cNvPr>
            <p:cNvSpPr txBox="1"/>
            <p:nvPr/>
          </p:nvSpPr>
          <p:spPr>
            <a:xfrm>
              <a:off x="4987887" y="5715000"/>
              <a:ext cx="762000" cy="493926"/>
            </a:xfrm>
            <a:prstGeom prst="rect">
              <a:avLst/>
            </a:prstGeom>
            <a:noFill/>
          </p:spPr>
          <p:txBody>
            <a:bodyPr wrap="square" rtlCol="0">
              <a:spAutoFit/>
            </a:bodyPr>
            <a:lstStyle/>
            <a:p>
              <a:r>
                <a:rPr lang="en-US" dirty="0">
                  <a:latin typeface="Calibri" pitchFamily="34" charset="0"/>
                </a:rPr>
                <a:t>6</a:t>
              </a:r>
            </a:p>
          </p:txBody>
        </p:sp>
        <p:sp>
          <p:nvSpPr>
            <p:cNvPr id="60" name="TextBox 59">
              <a:extLst>
                <a:ext uri="{FF2B5EF4-FFF2-40B4-BE49-F238E27FC236}">
                  <a16:creationId xmlns:a16="http://schemas.microsoft.com/office/drawing/2014/main" id="{B47AD958-1987-174B-B91B-72888CC76FBF}"/>
                </a:ext>
              </a:extLst>
            </p:cNvPr>
            <p:cNvSpPr txBox="1"/>
            <p:nvPr/>
          </p:nvSpPr>
          <p:spPr>
            <a:xfrm>
              <a:off x="6697338" y="5715000"/>
              <a:ext cx="838200" cy="493926"/>
            </a:xfrm>
            <a:prstGeom prst="rect">
              <a:avLst/>
            </a:prstGeom>
            <a:noFill/>
          </p:spPr>
          <p:txBody>
            <a:bodyPr wrap="square" rtlCol="0">
              <a:spAutoFit/>
            </a:bodyPr>
            <a:lstStyle/>
            <a:p>
              <a:r>
                <a:rPr lang="en-US" dirty="0">
                  <a:latin typeface="Calibri" pitchFamily="34" charset="0"/>
                </a:rPr>
                <a:t>4</a:t>
              </a:r>
            </a:p>
          </p:txBody>
        </p:sp>
        <p:sp>
          <p:nvSpPr>
            <p:cNvPr id="61" name="TextBox 60">
              <a:extLst>
                <a:ext uri="{FF2B5EF4-FFF2-40B4-BE49-F238E27FC236}">
                  <a16:creationId xmlns:a16="http://schemas.microsoft.com/office/drawing/2014/main" id="{ACEC287B-F294-5B43-B863-DD82428AA056}"/>
                </a:ext>
              </a:extLst>
            </p:cNvPr>
            <p:cNvSpPr txBox="1"/>
            <p:nvPr/>
          </p:nvSpPr>
          <p:spPr>
            <a:xfrm>
              <a:off x="7391401" y="5715000"/>
              <a:ext cx="762000" cy="493926"/>
            </a:xfrm>
            <a:prstGeom prst="rect">
              <a:avLst/>
            </a:prstGeom>
            <a:noFill/>
          </p:spPr>
          <p:txBody>
            <a:bodyPr wrap="square" rtlCol="0">
              <a:spAutoFit/>
            </a:bodyPr>
            <a:lstStyle/>
            <a:p>
              <a:r>
                <a:rPr lang="en-US" dirty="0">
                  <a:latin typeface="Calibri" pitchFamily="34" charset="0"/>
                </a:rPr>
                <a:t>6</a:t>
              </a:r>
            </a:p>
          </p:txBody>
        </p:sp>
        <p:sp>
          <p:nvSpPr>
            <p:cNvPr id="62" name="TextBox 61">
              <a:extLst>
                <a:ext uri="{FF2B5EF4-FFF2-40B4-BE49-F238E27FC236}">
                  <a16:creationId xmlns:a16="http://schemas.microsoft.com/office/drawing/2014/main" id="{D84C7BD7-342C-5A45-8D16-1B35D7D1048E}"/>
                </a:ext>
              </a:extLst>
            </p:cNvPr>
            <p:cNvSpPr txBox="1"/>
            <p:nvPr/>
          </p:nvSpPr>
          <p:spPr>
            <a:xfrm>
              <a:off x="3581400" y="5715000"/>
              <a:ext cx="762000" cy="493926"/>
            </a:xfrm>
            <a:prstGeom prst="rect">
              <a:avLst/>
            </a:prstGeom>
            <a:noFill/>
          </p:spPr>
          <p:txBody>
            <a:bodyPr wrap="square" rtlCol="0">
              <a:spAutoFit/>
            </a:bodyPr>
            <a:lstStyle/>
            <a:p>
              <a:r>
                <a:rPr lang="en-US" dirty="0">
                  <a:latin typeface="Calibri" pitchFamily="34" charset="0"/>
                </a:rPr>
                <a:t>…</a:t>
              </a:r>
            </a:p>
          </p:txBody>
        </p:sp>
        <p:sp>
          <p:nvSpPr>
            <p:cNvPr id="63" name="TextBox 62">
              <a:extLst>
                <a:ext uri="{FF2B5EF4-FFF2-40B4-BE49-F238E27FC236}">
                  <a16:creationId xmlns:a16="http://schemas.microsoft.com/office/drawing/2014/main" id="{D3286A23-8161-2F4A-9E08-0837E0E47D5C}"/>
                </a:ext>
              </a:extLst>
            </p:cNvPr>
            <p:cNvSpPr txBox="1"/>
            <p:nvPr/>
          </p:nvSpPr>
          <p:spPr>
            <a:xfrm>
              <a:off x="5867400" y="5715000"/>
              <a:ext cx="762000" cy="493926"/>
            </a:xfrm>
            <a:prstGeom prst="rect">
              <a:avLst/>
            </a:prstGeom>
            <a:noFill/>
          </p:spPr>
          <p:txBody>
            <a:bodyPr wrap="square" rtlCol="0">
              <a:spAutoFit/>
            </a:bodyPr>
            <a:lstStyle/>
            <a:p>
              <a:r>
                <a:rPr lang="en-US" dirty="0">
                  <a:latin typeface="Calibri" pitchFamily="34" charset="0"/>
                </a:rPr>
                <a:t>…</a:t>
              </a:r>
            </a:p>
          </p:txBody>
        </p:sp>
      </p:grpSp>
      <p:sp>
        <p:nvSpPr>
          <p:cNvPr id="64" name="TextBox 63">
            <a:extLst>
              <a:ext uri="{FF2B5EF4-FFF2-40B4-BE49-F238E27FC236}">
                <a16:creationId xmlns:a16="http://schemas.microsoft.com/office/drawing/2014/main" id="{AABD74C3-4502-9545-9913-84A6D612D265}"/>
              </a:ext>
            </a:extLst>
          </p:cNvPr>
          <p:cNvSpPr txBox="1"/>
          <p:nvPr/>
        </p:nvSpPr>
        <p:spPr>
          <a:xfrm>
            <a:off x="9220200" y="5634335"/>
            <a:ext cx="2819400" cy="461665"/>
          </a:xfrm>
          <a:prstGeom prst="rect">
            <a:avLst/>
          </a:prstGeom>
          <a:noFill/>
        </p:spPr>
        <p:txBody>
          <a:bodyPr wrap="square" rtlCol="0">
            <a:spAutoFit/>
          </a:bodyPr>
          <a:lstStyle/>
          <a:p>
            <a:r>
              <a:rPr lang="en-US" sz="2400" dirty="0">
                <a:latin typeface="Calibri" pitchFamily="34" charset="0"/>
              </a:rPr>
              <a:t>Terminal States:</a:t>
            </a:r>
          </a:p>
        </p:txBody>
      </p:sp>
      <p:pic>
        <p:nvPicPr>
          <p:cNvPr id="65" name="Picture 64" descr="TP_tmp.png">
            <a:extLst>
              <a:ext uri="{FF2B5EF4-FFF2-40B4-BE49-F238E27FC236}">
                <a16:creationId xmlns:a16="http://schemas.microsoft.com/office/drawing/2014/main" id="{ED06FF30-E02D-8C48-A835-5ED62A7CC7E3}"/>
              </a:ext>
            </a:extLst>
          </p:cNvPr>
          <p:cNvPicPr>
            <a:picLocks noChangeAspect="1"/>
          </p:cNvPicPr>
          <p:nvPr>
            <p:custDataLst>
              <p:tags r:id="rId1"/>
            </p:custDataLst>
          </p:nvPr>
        </p:nvPicPr>
        <p:blipFill>
          <a:blip r:embed="rId6" cstate="print"/>
          <a:stretch>
            <a:fillRect/>
          </a:stretch>
        </p:blipFill>
        <p:spPr bwMode="auto">
          <a:xfrm>
            <a:off x="8610851" y="1981203"/>
            <a:ext cx="2717279" cy="457197"/>
          </a:xfrm>
          <a:prstGeom prst="rect">
            <a:avLst/>
          </a:prstGeom>
          <a:noFill/>
          <a:ln/>
          <a:effectLst/>
        </p:spPr>
      </p:pic>
      <p:pic>
        <p:nvPicPr>
          <p:cNvPr id="66" name="Picture 65" descr="TP_tmp.png">
            <a:extLst>
              <a:ext uri="{FF2B5EF4-FFF2-40B4-BE49-F238E27FC236}">
                <a16:creationId xmlns:a16="http://schemas.microsoft.com/office/drawing/2014/main" id="{F89F7577-93FD-6543-82A0-42E366B1F9A5}"/>
              </a:ext>
            </a:extLst>
          </p:cNvPr>
          <p:cNvPicPr>
            <a:picLocks noChangeAspect="1"/>
          </p:cNvPicPr>
          <p:nvPr>
            <p:custDataLst>
              <p:tags r:id="rId2"/>
            </p:custDataLst>
          </p:nvPr>
        </p:nvPicPr>
        <p:blipFill>
          <a:blip r:embed="rId7" cstate="print"/>
          <a:stretch>
            <a:fillRect/>
          </a:stretch>
        </p:blipFill>
        <p:spPr bwMode="auto">
          <a:xfrm>
            <a:off x="9448800" y="6172200"/>
            <a:ext cx="1574284" cy="278890"/>
          </a:xfrm>
          <a:prstGeom prst="rect">
            <a:avLst/>
          </a:prstGeom>
          <a:noFill/>
          <a:ln/>
          <a:effectLst/>
        </p:spPr>
      </p:pic>
      <p:sp>
        <p:nvSpPr>
          <p:cNvPr id="67" name="Right Arrow 66">
            <a:extLst>
              <a:ext uri="{FF2B5EF4-FFF2-40B4-BE49-F238E27FC236}">
                <a16:creationId xmlns:a16="http://schemas.microsoft.com/office/drawing/2014/main" id="{BA7770CA-E24B-284D-89A2-9E6A9432E11E}"/>
              </a:ext>
            </a:extLst>
          </p:cNvPr>
          <p:cNvSpPr/>
          <p:nvPr/>
        </p:nvSpPr>
        <p:spPr>
          <a:xfrm rot="9900000">
            <a:off x="8860469" y="2647461"/>
            <a:ext cx="1066800" cy="304800"/>
          </a:xfrm>
          <a:prstGeom prst="rightArrow">
            <a:avLst/>
          </a:prstGeom>
          <a:solidFill>
            <a:srgbClr val="BEE395"/>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a:extLst>
              <a:ext uri="{FF2B5EF4-FFF2-40B4-BE49-F238E27FC236}">
                <a16:creationId xmlns:a16="http://schemas.microsoft.com/office/drawing/2014/main" id="{21132D4A-1A34-4D4C-BBEA-2544F84F54EC}"/>
              </a:ext>
            </a:extLst>
          </p:cNvPr>
          <p:cNvSpPr/>
          <p:nvPr/>
        </p:nvSpPr>
        <p:spPr>
          <a:xfrm rot="14100089">
            <a:off x="8965176" y="4791553"/>
            <a:ext cx="1066800" cy="304800"/>
          </a:xfrm>
          <a:prstGeom prst="rightArrow">
            <a:avLst/>
          </a:prstGeom>
          <a:solidFill>
            <a:srgbClr val="BEE395"/>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0D091E17-B782-AE4C-8C99-F50D276BDA85}"/>
              </a:ext>
            </a:extLst>
          </p:cNvPr>
          <p:cNvSpPr txBox="1"/>
          <p:nvPr/>
        </p:nvSpPr>
        <p:spPr>
          <a:xfrm>
            <a:off x="457200" y="1389184"/>
            <a:ext cx="2667000" cy="1569660"/>
          </a:xfrm>
          <a:prstGeom prst="rect">
            <a:avLst/>
          </a:prstGeom>
          <a:noFill/>
        </p:spPr>
        <p:txBody>
          <a:bodyPr wrap="square" rtlCol="0">
            <a:spAutoFit/>
          </a:bodyPr>
          <a:lstStyle/>
          <a:p>
            <a:pPr algn="ctr"/>
            <a:r>
              <a:rPr lang="en-US" sz="2400" dirty="0">
                <a:latin typeface="Calibri" pitchFamily="34" charset="0"/>
              </a:rPr>
              <a:t>Value of a state: The best achievable outcome (utility) from that state</a:t>
            </a:r>
          </a:p>
        </p:txBody>
      </p:sp>
      <p:sp>
        <p:nvSpPr>
          <p:cNvPr id="70" name="Rounded Rectangle 69">
            <a:extLst>
              <a:ext uri="{FF2B5EF4-FFF2-40B4-BE49-F238E27FC236}">
                <a16:creationId xmlns:a16="http://schemas.microsoft.com/office/drawing/2014/main" id="{88760016-EC13-7142-B7C3-D6EDEF986405}"/>
              </a:ext>
            </a:extLst>
          </p:cNvPr>
          <p:cNvSpPr/>
          <p:nvPr/>
        </p:nvSpPr>
        <p:spPr>
          <a:xfrm>
            <a:off x="304800" y="1295400"/>
            <a:ext cx="2971800" cy="17526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069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64" grpId="0"/>
      <p:bldP spid="67" grpId="0" animBg="1"/>
      <p:bldP spid="68" grpId="0" animBg="1"/>
      <p:bldP spid="69" grpId="0"/>
      <p:bldP spid="70"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children}(s)} V(s')&#10;\]&#10;\end{document}&#10;"/>
  <p:tag name="FILENAME" val="TP_tmp"/>
  <p:tag name="FORMAT" val="png16m"/>
  <p:tag name="RES" val="1200"/>
  <p:tag name="BLEND" val="0"/>
  <p:tag name="TRANSPARENT" val="0"/>
  <p:tag name="TBUG" val="0"/>
  <p:tag name="ALLOWFS" val="0"/>
  <p:tag name="ORIGWIDTH" val="107"/>
  <p:tag name="PICTUREFILESIZE" val="9043"/>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thrm{known}&#10;\]&#10;\end{document}&#10;"/>
  <p:tag name="FILENAME" val="TP_tmp"/>
  <p:tag name="FORMAT" val="png16m"/>
  <p:tag name="RES" val="1200"/>
  <p:tag name="BLEND" val="0"/>
  <p:tag name="TRANSPARENT" val="0"/>
  <p:tag name="TBUG" val="0"/>
  <p:tag name="ALLOWFS" val="0"/>
  <p:tag name="ORIGWIDTH" val="62"/>
  <p:tag name="PICTUREFILESIZE" val="4173"/>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thrm{known}&#10;\]&#10;\end{document}&#10;"/>
  <p:tag name="FILENAME" val="TP_tmp"/>
  <p:tag name="FORMAT" val="png16m"/>
  <p:tag name="RES" val="1200"/>
  <p:tag name="BLEND" val="0"/>
  <p:tag name="TRANSPARENT" val="0"/>
  <p:tag name="TBUG" val="0"/>
  <p:tag name="ALLOWFS" val="0"/>
  <p:tag name="ORIGWIDTH" val="62"/>
  <p:tag name="PICTUREFILESIZE" val="4173"/>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ax_{s' \in \mathrm{successors}(s)} V(s')&#10;\]&#10;\end{document}&#10;"/>
  <p:tag name="FILENAME" val="TP_tmp"/>
  <p:tag name="FORMAT" val="png16m"/>
  <p:tag name="RES" val="1200"/>
  <p:tag name="BLEND" val="0"/>
  <p:tag name="TRANSPARENT" val="0"/>
  <p:tag name="TBUG" val="0"/>
  <p:tag name="ALLOWFS" val="0"/>
  <p:tag name="ORIGWIDTH" val="115"/>
  <p:tag name="PICTUREFILESIZE" val="9848"/>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begin{document}&#10;\[&#10;V(s') = \min_{s \in \mathrm{successors}(s')} V(s)&#10;\]&#10;\end{document}&#10;"/>
  <p:tag name="FILENAME" val="TP_tmp"/>
  <p:tag name="FORMAT" val="png16m"/>
  <p:tag name="RES" val="1200"/>
  <p:tag name="BLEND" val="0"/>
  <p:tag name="TRANSPARENT" val="0"/>
  <p:tag name="TBUG" val="0"/>
  <p:tag name="ALLOWFS" val="0"/>
  <p:tag name="ORIGWIDTH" val="115"/>
  <p:tag name="PICTUREFILESIZE" val="9213"/>
</p:tagLst>
</file>

<file path=ppt/tags/tag8.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begin{document}&#10;\[&#10;{\sc Eval}(s) = w_1 f_1(s) + w_2 f_2(s) + \ldots + w_n f_n(s)&#10;\]&#10;\end{document}&#10;"/>
  <p:tag name="EXTERNALNAME" val="txp_fig"/>
  <p:tag name="BLEND" val="False"/>
  <p:tag name="TRANSPARENT" val="False"/>
  <p:tag name="KEEPFILES" val="False"/>
  <p:tag name="DEBUGPAUSE" val="False"/>
  <p:tag name="RESOLUTION" val="1200"/>
  <p:tag name="TIMEOUT" val="(none)"/>
  <p:tag name="BOXWIDTH" val="727"/>
  <p:tag name="BOXHEIGHT" val="381"/>
  <p:tag name="BOXFONT" val="10"/>
  <p:tag name="BOXWRAP" val="False"/>
  <p:tag name="WORKAROUNDTRANSPARENCYBUG" val="False"/>
  <p:tag name="ALLOWFONTSUBSTITUTION" val="False"/>
  <p:tag name="BITMAPFORMAT" val="pngmono"/>
  <p:tag name="ORIGWIDTH" val="442"/>
  <p:tag name="PICTUREFILESIZE" val="2016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26058</TotalTime>
  <Words>1575</Words>
  <Application>Microsoft Macintosh PowerPoint</Application>
  <PresentationFormat>Widescreen</PresentationFormat>
  <Paragraphs>385</Paragraphs>
  <Slides>34</Slides>
  <Notes>28</Notes>
  <HiddenSlides>0</HiddenSlides>
  <MMClips>7</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Calibri Light</vt:lpstr>
      <vt:lpstr>Times New Roman</vt:lpstr>
      <vt:lpstr>Wingdings</vt:lpstr>
      <vt:lpstr>Office Theme</vt:lpstr>
      <vt:lpstr>Artificial  Intelligence</vt:lpstr>
      <vt:lpstr>Today</vt:lpstr>
      <vt:lpstr>What is Going On Under the Covers?</vt:lpstr>
      <vt:lpstr>Types of Games</vt:lpstr>
      <vt:lpstr>Deterministic Games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dc:title>
  <dc:creator>Molloy, Kevin Patrick - molloykp</dc:creator>
  <cp:lastModifiedBy>Molloy, Kevin Patrick - molloykp</cp:lastModifiedBy>
  <cp:revision>36</cp:revision>
  <dcterms:created xsi:type="dcterms:W3CDTF">2019-01-08T03:10:37Z</dcterms:created>
  <dcterms:modified xsi:type="dcterms:W3CDTF">2021-02-16T15:31:13Z</dcterms:modified>
</cp:coreProperties>
</file>